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8" r:id="rId2"/>
    <p:sldId id="372" r:id="rId3"/>
    <p:sldId id="259" r:id="rId4"/>
    <p:sldId id="370" r:id="rId5"/>
    <p:sldId id="269" r:id="rId6"/>
    <p:sldId id="289" r:id="rId7"/>
    <p:sldId id="375" r:id="rId8"/>
    <p:sldId id="371" r:id="rId9"/>
    <p:sldId id="383" r:id="rId10"/>
    <p:sldId id="391" r:id="rId11"/>
    <p:sldId id="392" r:id="rId12"/>
    <p:sldId id="389" r:id="rId13"/>
    <p:sldId id="373" r:id="rId14"/>
    <p:sldId id="380" r:id="rId15"/>
    <p:sldId id="374" r:id="rId16"/>
    <p:sldId id="335" r:id="rId17"/>
    <p:sldId id="344" r:id="rId18"/>
    <p:sldId id="387" r:id="rId19"/>
    <p:sldId id="377" r:id="rId20"/>
    <p:sldId id="386" r:id="rId21"/>
    <p:sldId id="384" r:id="rId22"/>
    <p:sldId id="268" r:id="rId23"/>
    <p:sldId id="264" r:id="rId24"/>
    <p:sldId id="276" r:id="rId25"/>
    <p:sldId id="378" r:id="rId26"/>
    <p:sldId id="379" r:id="rId27"/>
    <p:sldId id="390" r:id="rId28"/>
    <p:sldId id="292" r:id="rId29"/>
    <p:sldId id="381" r:id="rId30"/>
    <p:sldId id="393" r:id="rId31"/>
    <p:sldId id="376" r:id="rId32"/>
    <p:sldId id="388" r:id="rId33"/>
    <p:sldId id="340" r:id="rId3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D51C9-4747-47E9-9A92-EFA95E922869}" v="19" dt="2025-12-12T10:13:11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1562" autoAdjust="0"/>
  </p:normalViewPr>
  <p:slideViewPr>
    <p:cSldViewPr snapToGrid="0" showGuides="1">
      <p:cViewPr varScale="1">
        <p:scale>
          <a:sx n="60" d="100"/>
          <a:sy n="60" d="100"/>
        </p:scale>
        <p:origin x="1053" y="41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-173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6"/>
    </p:cViewPr>
  </p:sorterViewPr>
  <p:notesViewPr>
    <p:cSldViewPr snapToGrid="0" showGuides="1">
      <p:cViewPr varScale="1">
        <p:scale>
          <a:sx n="37" d="100"/>
          <a:sy n="37" d="100"/>
        </p:scale>
        <p:origin x="2445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D1E95-9FD4-4B08-96D6-54C0F7AF7F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35B1D3-6BD4-4EEB-9412-2B35C16ABD56}">
      <dgm:prSet/>
      <dgm:spPr/>
      <dgm:t>
        <a:bodyPr/>
        <a:lstStyle/>
        <a:p>
          <a:r>
            <a:rPr lang="en-US" dirty="0" err="1"/>
            <a:t>Hoeveel</a:t>
          </a:r>
          <a:r>
            <a:rPr lang="en-US" dirty="0"/>
            <a:t> </a:t>
          </a:r>
          <a:r>
            <a:rPr lang="en-US" dirty="0" err="1"/>
            <a:t>durf</a:t>
          </a:r>
          <a:r>
            <a:rPr lang="en-US" dirty="0"/>
            <a:t> je </a:t>
          </a:r>
          <a:r>
            <a:rPr lang="en-US" dirty="0" err="1"/>
            <a:t>zonder</a:t>
          </a:r>
          <a:r>
            <a:rPr lang="en-US" dirty="0"/>
            <a:t> plan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reizen</a:t>
          </a:r>
          <a:r>
            <a:rPr lang="en-US" dirty="0"/>
            <a:t>? </a:t>
          </a:r>
        </a:p>
      </dgm:t>
    </dgm:pt>
    <dgm:pt modelId="{3E1159AE-6E05-4357-9C94-0D48B9F39C88}" type="parTrans" cxnId="{78816CEA-ACA1-4851-84D8-45D3D3B57C8D}">
      <dgm:prSet/>
      <dgm:spPr/>
      <dgm:t>
        <a:bodyPr/>
        <a:lstStyle/>
        <a:p>
          <a:endParaRPr lang="en-US"/>
        </a:p>
      </dgm:t>
    </dgm:pt>
    <dgm:pt modelId="{4417CB52-BB4E-416C-ABA9-C7C2BF4BA430}" type="sibTrans" cxnId="{78816CEA-ACA1-4851-84D8-45D3D3B57C8D}">
      <dgm:prSet/>
      <dgm:spPr/>
      <dgm:t>
        <a:bodyPr/>
        <a:lstStyle/>
        <a:p>
          <a:endParaRPr lang="en-US"/>
        </a:p>
      </dgm:t>
    </dgm:pt>
    <dgm:pt modelId="{A26D7371-E7B0-423D-AEB1-AF99913F29EB}">
      <dgm:prSet/>
      <dgm:spPr/>
      <dgm:t>
        <a:bodyPr/>
        <a:lstStyle/>
        <a:p>
          <a:r>
            <a:rPr lang="en-US" dirty="0"/>
            <a:t>Hoe </a:t>
          </a:r>
          <a:r>
            <a:rPr lang="en-US" dirty="0" err="1"/>
            <a:t>voelt</a:t>
          </a:r>
          <a:r>
            <a:rPr lang="en-US" dirty="0"/>
            <a:t> </a:t>
          </a:r>
          <a:r>
            <a:rPr lang="en-US" dirty="0" err="1"/>
            <a:t>dat</a:t>
          </a:r>
          <a:r>
            <a:rPr lang="en-US" dirty="0"/>
            <a:t>?</a:t>
          </a:r>
        </a:p>
      </dgm:t>
    </dgm:pt>
    <dgm:pt modelId="{84739BE0-F884-4010-93BB-CA7A033B1C4B}" type="parTrans" cxnId="{46EBCAED-0ED0-4E01-B3F4-F650BD99E6E1}">
      <dgm:prSet/>
      <dgm:spPr/>
      <dgm:t>
        <a:bodyPr/>
        <a:lstStyle/>
        <a:p>
          <a:endParaRPr lang="en-US"/>
        </a:p>
      </dgm:t>
    </dgm:pt>
    <dgm:pt modelId="{5130E316-1D53-47A9-921F-656928C1B67A}" type="sibTrans" cxnId="{46EBCAED-0ED0-4E01-B3F4-F650BD99E6E1}">
      <dgm:prSet/>
      <dgm:spPr/>
      <dgm:t>
        <a:bodyPr/>
        <a:lstStyle/>
        <a:p>
          <a:endParaRPr lang="en-US"/>
        </a:p>
      </dgm:t>
    </dgm:pt>
    <dgm:pt modelId="{278B18D0-FC3F-4136-94DA-FD057E4217DA}" type="pres">
      <dgm:prSet presAssocID="{C23D1E95-9FD4-4B08-96D6-54C0F7AF7F86}" presName="root" presStyleCnt="0">
        <dgm:presLayoutVars>
          <dgm:dir/>
          <dgm:resizeHandles val="exact"/>
        </dgm:presLayoutVars>
      </dgm:prSet>
      <dgm:spPr/>
    </dgm:pt>
    <dgm:pt modelId="{C69DE295-CBCB-4E09-8AAA-5901683D81CB}" type="pres">
      <dgm:prSet presAssocID="{5A35B1D3-6BD4-4EEB-9412-2B35C16ABD56}" presName="compNode" presStyleCnt="0"/>
      <dgm:spPr/>
    </dgm:pt>
    <dgm:pt modelId="{CC2EBCC6-A4D9-426F-BD33-56FA9E61CD57}" type="pres">
      <dgm:prSet presAssocID="{5A35B1D3-6BD4-4EEB-9412-2B35C16ABD56}" presName="bgRect" presStyleLbl="bgShp" presStyleIdx="0" presStyleCnt="2" custScaleY="90536" custLinFactNeighborX="-30" custLinFactNeighborY="-62681"/>
      <dgm:spPr/>
    </dgm:pt>
    <dgm:pt modelId="{A774FA6B-BEA6-4FF2-9959-B789C8A4D665}" type="pres">
      <dgm:prSet presAssocID="{5A35B1D3-6BD4-4EEB-9412-2B35C16ABD56}" presName="iconRect" presStyleLbl="node1" presStyleIdx="0" presStyleCnt="2" custLinFactNeighborX="-11964" custLinFactNeighborY="-987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0C8CDD69-D5CE-46EF-B209-EB304275A488}" type="pres">
      <dgm:prSet presAssocID="{5A35B1D3-6BD4-4EEB-9412-2B35C16ABD56}" presName="spaceRect" presStyleCnt="0"/>
      <dgm:spPr/>
    </dgm:pt>
    <dgm:pt modelId="{5128B877-F156-415B-BBF7-4FE2DB522D04}" type="pres">
      <dgm:prSet presAssocID="{5A35B1D3-6BD4-4EEB-9412-2B35C16ABD56}" presName="parTx" presStyleLbl="revTx" presStyleIdx="0" presStyleCnt="2" custLinFactNeighborX="-945" custLinFactNeighborY="-50728">
        <dgm:presLayoutVars>
          <dgm:chMax val="0"/>
          <dgm:chPref val="0"/>
        </dgm:presLayoutVars>
      </dgm:prSet>
      <dgm:spPr/>
    </dgm:pt>
    <dgm:pt modelId="{3671E612-E137-4EFA-B1DD-971836C1AFE4}" type="pres">
      <dgm:prSet presAssocID="{4417CB52-BB4E-416C-ABA9-C7C2BF4BA430}" presName="sibTrans" presStyleCnt="0"/>
      <dgm:spPr/>
    </dgm:pt>
    <dgm:pt modelId="{79F256B9-C013-4C19-9716-95DA1C6D86CC}" type="pres">
      <dgm:prSet presAssocID="{A26D7371-E7B0-423D-AEB1-AF99913F29EB}" presName="compNode" presStyleCnt="0"/>
      <dgm:spPr/>
    </dgm:pt>
    <dgm:pt modelId="{868E3943-6E09-4CFE-AE6D-08D18DF98D92}" type="pres">
      <dgm:prSet presAssocID="{A26D7371-E7B0-423D-AEB1-AF99913F29EB}" presName="bgRect" presStyleLbl="bgShp" presStyleIdx="1" presStyleCnt="2" custScaleY="57653" custLinFactNeighborY="78246"/>
      <dgm:spPr/>
    </dgm:pt>
    <dgm:pt modelId="{D710DD37-ADBA-4DEE-925D-66C5065F2E13}" type="pres">
      <dgm:prSet presAssocID="{A26D7371-E7B0-423D-AEB1-AF99913F29EB}" presName="iconRect" presStyleLbl="node1" presStyleIdx="1" presStyleCnt="2" custLinFactY="26258" custLinFactNeighborX="-19586" custLinFactNeighborY="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43E30DAF-B669-4510-913C-61417687FF2D}" type="pres">
      <dgm:prSet presAssocID="{A26D7371-E7B0-423D-AEB1-AF99913F29EB}" presName="spaceRect" presStyleCnt="0"/>
      <dgm:spPr/>
    </dgm:pt>
    <dgm:pt modelId="{6E6B8323-9B2F-46D7-B543-1C6099B29DEA}" type="pres">
      <dgm:prSet presAssocID="{A26D7371-E7B0-423D-AEB1-AF99913F29EB}" presName="parTx" presStyleLbl="revTx" presStyleIdx="1" presStyleCnt="2" custScaleY="85588" custLinFactNeighborX="-1349" custLinFactNeighborY="74381">
        <dgm:presLayoutVars>
          <dgm:chMax val="0"/>
          <dgm:chPref val="0"/>
        </dgm:presLayoutVars>
      </dgm:prSet>
      <dgm:spPr/>
    </dgm:pt>
  </dgm:ptLst>
  <dgm:cxnLst>
    <dgm:cxn modelId="{5C5A490A-80C8-4B20-B8D5-FE1086F43D05}" type="presOf" srcId="{A26D7371-E7B0-423D-AEB1-AF99913F29EB}" destId="{6E6B8323-9B2F-46D7-B543-1C6099B29DEA}" srcOrd="0" destOrd="0" presId="urn:microsoft.com/office/officeart/2018/2/layout/IconVerticalSolidList"/>
    <dgm:cxn modelId="{104825AD-07CE-41DF-87A3-4C9DE11F77E4}" type="presOf" srcId="{C23D1E95-9FD4-4B08-96D6-54C0F7AF7F86}" destId="{278B18D0-FC3F-4136-94DA-FD057E4217DA}" srcOrd="0" destOrd="0" presId="urn:microsoft.com/office/officeart/2018/2/layout/IconVerticalSolidList"/>
    <dgm:cxn modelId="{78816CEA-ACA1-4851-84D8-45D3D3B57C8D}" srcId="{C23D1E95-9FD4-4B08-96D6-54C0F7AF7F86}" destId="{5A35B1D3-6BD4-4EEB-9412-2B35C16ABD56}" srcOrd="0" destOrd="0" parTransId="{3E1159AE-6E05-4357-9C94-0D48B9F39C88}" sibTransId="{4417CB52-BB4E-416C-ABA9-C7C2BF4BA430}"/>
    <dgm:cxn modelId="{46EBCAED-0ED0-4E01-B3F4-F650BD99E6E1}" srcId="{C23D1E95-9FD4-4B08-96D6-54C0F7AF7F86}" destId="{A26D7371-E7B0-423D-AEB1-AF99913F29EB}" srcOrd="1" destOrd="0" parTransId="{84739BE0-F884-4010-93BB-CA7A033B1C4B}" sibTransId="{5130E316-1D53-47A9-921F-656928C1B67A}"/>
    <dgm:cxn modelId="{C6FE48F4-1158-4158-ACF7-60E5C215323E}" type="presOf" srcId="{5A35B1D3-6BD4-4EEB-9412-2B35C16ABD56}" destId="{5128B877-F156-415B-BBF7-4FE2DB522D04}" srcOrd="0" destOrd="0" presId="urn:microsoft.com/office/officeart/2018/2/layout/IconVerticalSolidList"/>
    <dgm:cxn modelId="{A13B2F25-3860-4841-85F1-128132054BAA}" type="presParOf" srcId="{278B18D0-FC3F-4136-94DA-FD057E4217DA}" destId="{C69DE295-CBCB-4E09-8AAA-5901683D81CB}" srcOrd="0" destOrd="0" presId="urn:microsoft.com/office/officeart/2018/2/layout/IconVerticalSolidList"/>
    <dgm:cxn modelId="{747FD80F-4D92-4C91-823E-3072A22D636B}" type="presParOf" srcId="{C69DE295-CBCB-4E09-8AAA-5901683D81CB}" destId="{CC2EBCC6-A4D9-426F-BD33-56FA9E61CD57}" srcOrd="0" destOrd="0" presId="urn:microsoft.com/office/officeart/2018/2/layout/IconVerticalSolidList"/>
    <dgm:cxn modelId="{C4DF1789-466C-40C7-9B0B-2DCAD920C75E}" type="presParOf" srcId="{C69DE295-CBCB-4E09-8AAA-5901683D81CB}" destId="{A774FA6B-BEA6-4FF2-9959-B789C8A4D665}" srcOrd="1" destOrd="0" presId="urn:microsoft.com/office/officeart/2018/2/layout/IconVerticalSolidList"/>
    <dgm:cxn modelId="{776DB08A-0677-442B-AE6F-4F7971C0A7C0}" type="presParOf" srcId="{C69DE295-CBCB-4E09-8AAA-5901683D81CB}" destId="{0C8CDD69-D5CE-46EF-B209-EB304275A488}" srcOrd="2" destOrd="0" presId="urn:microsoft.com/office/officeart/2018/2/layout/IconVerticalSolidList"/>
    <dgm:cxn modelId="{EB0833A4-B18B-431B-9BF2-B75C97CB36F3}" type="presParOf" srcId="{C69DE295-CBCB-4E09-8AAA-5901683D81CB}" destId="{5128B877-F156-415B-BBF7-4FE2DB522D04}" srcOrd="3" destOrd="0" presId="urn:microsoft.com/office/officeart/2018/2/layout/IconVerticalSolidList"/>
    <dgm:cxn modelId="{A6DE655E-E946-4326-8E0C-070065D38712}" type="presParOf" srcId="{278B18D0-FC3F-4136-94DA-FD057E4217DA}" destId="{3671E612-E137-4EFA-B1DD-971836C1AFE4}" srcOrd="1" destOrd="0" presId="urn:microsoft.com/office/officeart/2018/2/layout/IconVerticalSolidList"/>
    <dgm:cxn modelId="{3EA59E28-D22D-4FB4-99A5-A2A075D8CCD7}" type="presParOf" srcId="{278B18D0-FC3F-4136-94DA-FD057E4217DA}" destId="{79F256B9-C013-4C19-9716-95DA1C6D86CC}" srcOrd="2" destOrd="0" presId="urn:microsoft.com/office/officeart/2018/2/layout/IconVerticalSolidList"/>
    <dgm:cxn modelId="{CEA36BC5-6DC5-4F0B-B1F4-535A054A854F}" type="presParOf" srcId="{79F256B9-C013-4C19-9716-95DA1C6D86CC}" destId="{868E3943-6E09-4CFE-AE6D-08D18DF98D92}" srcOrd="0" destOrd="0" presId="urn:microsoft.com/office/officeart/2018/2/layout/IconVerticalSolidList"/>
    <dgm:cxn modelId="{1FEE5CC9-1579-470D-BC2F-BFD56E83BC9B}" type="presParOf" srcId="{79F256B9-C013-4C19-9716-95DA1C6D86CC}" destId="{D710DD37-ADBA-4DEE-925D-66C5065F2E13}" srcOrd="1" destOrd="0" presId="urn:microsoft.com/office/officeart/2018/2/layout/IconVerticalSolidList"/>
    <dgm:cxn modelId="{C7696F5A-3D53-4466-8DE4-8B67522BADC6}" type="presParOf" srcId="{79F256B9-C013-4C19-9716-95DA1C6D86CC}" destId="{43E30DAF-B669-4510-913C-61417687FF2D}" srcOrd="2" destOrd="0" presId="urn:microsoft.com/office/officeart/2018/2/layout/IconVerticalSolidList"/>
    <dgm:cxn modelId="{C34E59F8-E94A-4A90-B322-1A5C4C0F601D}" type="presParOf" srcId="{79F256B9-C013-4C19-9716-95DA1C6D86CC}" destId="{6E6B8323-9B2F-46D7-B543-1C6099B29D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EBCC6-A4D9-426F-BD33-56FA9E61CD57}">
      <dsp:nvSpPr>
        <dsp:cNvPr id="0" name=""/>
        <dsp:cNvSpPr/>
      </dsp:nvSpPr>
      <dsp:spPr>
        <a:xfrm>
          <a:off x="0" y="0"/>
          <a:ext cx="7922712" cy="8991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4FA6B-BEA6-4FF2-9959-B789C8A4D665}">
      <dsp:nvSpPr>
        <dsp:cNvPr id="0" name=""/>
        <dsp:cNvSpPr/>
      </dsp:nvSpPr>
      <dsp:spPr>
        <a:xfrm>
          <a:off x="235070" y="222102"/>
          <a:ext cx="546218" cy="546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8B877-F156-415B-BBF7-4FE2DB522D04}">
      <dsp:nvSpPr>
        <dsp:cNvPr id="0" name=""/>
        <dsp:cNvSpPr/>
      </dsp:nvSpPr>
      <dsp:spPr>
        <a:xfrm>
          <a:off x="1083028" y="34150"/>
          <a:ext cx="6775653" cy="993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06" tIns="105106" rIns="105106" bIns="1051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Hoeveel</a:t>
          </a:r>
          <a:r>
            <a:rPr lang="en-US" sz="2500" kern="1200" dirty="0"/>
            <a:t> </a:t>
          </a:r>
          <a:r>
            <a:rPr lang="en-US" sz="2500" kern="1200" dirty="0" err="1"/>
            <a:t>durf</a:t>
          </a:r>
          <a:r>
            <a:rPr lang="en-US" sz="2500" kern="1200" dirty="0"/>
            <a:t> je </a:t>
          </a:r>
          <a:r>
            <a:rPr lang="en-US" sz="2500" kern="1200" dirty="0" err="1"/>
            <a:t>zonder</a:t>
          </a:r>
          <a:r>
            <a:rPr lang="en-US" sz="2500" kern="1200" dirty="0"/>
            <a:t> plan </a:t>
          </a:r>
          <a:r>
            <a:rPr lang="en-US" sz="2500" kern="1200" dirty="0" err="1"/>
            <a:t>te</a:t>
          </a:r>
          <a:r>
            <a:rPr lang="en-US" sz="2500" kern="1200" dirty="0"/>
            <a:t> </a:t>
          </a:r>
          <a:r>
            <a:rPr lang="en-US" sz="2500" kern="1200" dirty="0" err="1"/>
            <a:t>reizen</a:t>
          </a:r>
          <a:r>
            <a:rPr lang="en-US" sz="2500" kern="1200" dirty="0"/>
            <a:t>? </a:t>
          </a:r>
        </a:p>
      </dsp:txBody>
      <dsp:txXfrm>
        <a:off x="1083028" y="34150"/>
        <a:ext cx="6775653" cy="993123"/>
      </dsp:txXfrm>
    </dsp:sp>
    <dsp:sp modelId="{868E3943-6E09-4CFE-AE6D-08D18DF98D92}">
      <dsp:nvSpPr>
        <dsp:cNvPr id="0" name=""/>
        <dsp:cNvSpPr/>
      </dsp:nvSpPr>
      <dsp:spPr>
        <a:xfrm>
          <a:off x="0" y="2737847"/>
          <a:ext cx="7922712" cy="5725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0DD37-ADBA-4DEE-925D-66C5065F2E13}">
      <dsp:nvSpPr>
        <dsp:cNvPr id="0" name=""/>
        <dsp:cNvSpPr/>
      </dsp:nvSpPr>
      <dsp:spPr>
        <a:xfrm>
          <a:off x="193437" y="2692443"/>
          <a:ext cx="546218" cy="546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B8323-9B2F-46D7-B543-1C6099B29DEA}">
      <dsp:nvSpPr>
        <dsp:cNvPr id="0" name=""/>
        <dsp:cNvSpPr/>
      </dsp:nvSpPr>
      <dsp:spPr>
        <a:xfrm>
          <a:off x="1055654" y="2460418"/>
          <a:ext cx="6775653" cy="84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06" tIns="105106" rIns="105106" bIns="1051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Hoe </a:t>
          </a:r>
          <a:r>
            <a:rPr lang="en-US" sz="2500" kern="1200" dirty="0" err="1"/>
            <a:t>voelt</a:t>
          </a:r>
          <a:r>
            <a:rPr lang="en-US" sz="2500" kern="1200" dirty="0"/>
            <a:t> </a:t>
          </a:r>
          <a:r>
            <a:rPr lang="en-US" sz="2500" kern="1200" dirty="0" err="1"/>
            <a:t>dat</a:t>
          </a:r>
          <a:r>
            <a:rPr lang="en-US" sz="2500" kern="1200" dirty="0"/>
            <a:t>?</a:t>
          </a:r>
        </a:p>
      </dsp:txBody>
      <dsp:txXfrm>
        <a:off x="1055654" y="2460418"/>
        <a:ext cx="6775653" cy="849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Welcome!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60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9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20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Doorlopen</a:t>
            </a:r>
            <a:r>
              <a:rPr lang="en-US" dirty="0"/>
              <a:t> per </a:t>
            </a:r>
            <a:r>
              <a:rPr lang="en-US" dirty="0" err="1"/>
              <a:t>onderdeel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90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Giving an example of two regulation levels:</a:t>
            </a:r>
          </a:p>
          <a:p>
            <a:r>
              <a:rPr lang="en-US" dirty="0"/>
              <a:t>Letting go play a role: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Example 1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Example 2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Spider web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4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struction 17"/>
          <p:cNvSpPr txBox="1"/>
          <p:nvPr userDrawn="1"/>
        </p:nvSpPr>
        <p:spPr>
          <a:xfrm>
            <a:off x="-1818863" y="669454"/>
            <a:ext cx="1729409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750" dirty="0">
              <a:solidFill>
                <a:schemeClr val="tx1"/>
              </a:solidFill>
            </a:endParaRPr>
          </a:p>
          <a:p>
            <a:r>
              <a:rPr lang="en-US" sz="750" dirty="0">
                <a:solidFill>
                  <a:schemeClr val="tx1"/>
                </a:solidFill>
              </a:rPr>
              <a:t>Choose image by clicking on the image icon or replace an existing image with the right mouse button and choose Change image.</a:t>
            </a:r>
          </a:p>
          <a:p>
            <a:r>
              <a:rPr lang="en-US" sz="750" dirty="0">
                <a:solidFill>
                  <a:schemeClr val="tx1"/>
                </a:solidFill>
              </a:rPr>
              <a:t>If necessary</a:t>
            </a:r>
            <a:r>
              <a:rPr lang="en-US" sz="750" baseline="0" dirty="0">
                <a:solidFill>
                  <a:schemeClr val="tx1"/>
                </a:solidFill>
              </a:rPr>
              <a:t>, adjust the image with the cropping tool.</a:t>
            </a:r>
            <a:endParaRPr lang="en-US" sz="750" dirty="0">
              <a:solidFill>
                <a:schemeClr val="tx1"/>
              </a:solidFill>
            </a:endParaRPr>
          </a:p>
          <a:p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0" y="4104401"/>
            <a:ext cx="9144000" cy="103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Department, Sub department or Capacity group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84612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7063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the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12000" tIns="306000" rIns="6120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presentation over two lines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31B268-0418-F545-81BA-84528EA50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818" y="126000"/>
            <a:ext cx="212188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260000"/>
            <a:ext cx="7922712" cy="3310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1200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1200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260000"/>
            <a:ext cx="7922712" cy="3310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12000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table by clicking on table icon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4" y="2384357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3066138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chart by clicking on chart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N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N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120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260000"/>
            <a:ext cx="7922712" cy="3310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332507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12001" y="4773600"/>
            <a:ext cx="377178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4A218-F5CD-2D43-9AF9-4D5B4997C7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10288" y="4694400"/>
            <a:ext cx="15914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ct val="100000"/>
        </a:lnSpc>
        <a:spcBef>
          <a:spcPts val="413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maken.wikiwijs.nl/91227/Webkwesti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kennisrotonde.nl/vraag-en-antwoord/welk-leerkrachtgedrag-bevordert-zelfgestuurd-leren-leerling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vernieuwenderwijs.nl/skilltree-hoe-zet-je-ze-in-tijdens-de-l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010_Winter_Olympics_-_Curling_-_Women_-_GBR-SWE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maken.wikiwijs.nl/91227/Webkwest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hands holding up letters&#10;&#10;Description automatically generated">
            <a:extLst>
              <a:ext uri="{FF2B5EF4-FFF2-40B4-BE49-F238E27FC236}">
                <a16:creationId xmlns:a16="http://schemas.microsoft.com/office/drawing/2014/main" id="{68A8CFC7-2C11-EEC9-A5E5-21DB7DD04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55431" y="2493583"/>
            <a:ext cx="4841149" cy="187097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9F404-E200-2AE0-D93D-8CC6D27E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0DBD6-0BFD-42F4-897E-73F8B857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CB7D9-9D97-840E-B9DE-4F41DA671C38}"/>
              </a:ext>
            </a:extLst>
          </p:cNvPr>
          <p:cNvSpPr txBox="1"/>
          <p:nvPr/>
        </p:nvSpPr>
        <p:spPr>
          <a:xfrm>
            <a:off x="5857791" y="4154475"/>
            <a:ext cx="4393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900" dirty="0">
                <a:hlinkClick r:id="rId4" tooltip="https://maken.wikiwijs.nl/91227/Webkwestie"/>
              </a:rPr>
              <a:t>This Photo</a:t>
            </a:r>
            <a:r>
              <a:rPr lang="en-NL" sz="900" dirty="0"/>
              <a:t> by Unknown Author is licensed under </a:t>
            </a:r>
            <a:r>
              <a:rPr lang="en-NL" sz="900" dirty="0">
                <a:hlinkClick r:id="rId5" tooltip="https://creativecommons.org/licenses/by/3.0/"/>
              </a:rPr>
              <a:t>CC BY</a:t>
            </a:r>
            <a:endParaRPr lang="en-NL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88FC3-27EC-B014-756B-022170979338}"/>
              </a:ext>
            </a:extLst>
          </p:cNvPr>
          <p:cNvSpPr txBox="1"/>
          <p:nvPr/>
        </p:nvSpPr>
        <p:spPr>
          <a:xfrm>
            <a:off x="800590" y="444658"/>
            <a:ext cx="7783854" cy="208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Ga </a:t>
            </a:r>
            <a:r>
              <a:rPr lang="en-US" sz="25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staan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in de </a:t>
            </a:r>
            <a:r>
              <a:rPr lang="en-US" sz="25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ruimte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</a:t>
            </a:r>
            <a:r>
              <a:rPr lang="en-US" sz="25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volgens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de </a:t>
            </a:r>
            <a:r>
              <a:rPr lang="en-US" sz="25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assen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: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Groepsreis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met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reisleiding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		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Individuele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reis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zonder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plan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	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Wissel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uit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met je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buren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!</a:t>
            </a:r>
            <a:r>
              <a:rPr lang="en-US" dirty="0"/>
              <a:t>	</a:t>
            </a:r>
            <a:endParaRPr lang="en-NL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CCE5C4-1F9A-876E-289A-A684E0749C74}"/>
              </a:ext>
            </a:extLst>
          </p:cNvPr>
          <p:cNvCxnSpPr>
            <a:cxnSpLocks/>
          </p:cNvCxnSpPr>
          <p:nvPr/>
        </p:nvCxnSpPr>
        <p:spPr>
          <a:xfrm>
            <a:off x="3666744" y="1579416"/>
            <a:ext cx="155687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3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0BFE-5C8A-32DA-8348-21B4954A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Zelfsturing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42B3-E14A-3A40-EB6C-90051B501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Zelfsturing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je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zelfsturend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 (</a:t>
            </a:r>
            <a:r>
              <a:rPr lang="en-US" dirty="0" err="1"/>
              <a:t>Dignath</a:t>
            </a:r>
            <a:r>
              <a:rPr lang="en-US" dirty="0"/>
              <a:t>-van Ewijk, 2013)</a:t>
            </a:r>
          </a:p>
          <a:p>
            <a:endParaRPr lang="en-US" dirty="0"/>
          </a:p>
          <a:p>
            <a:r>
              <a:rPr lang="en-US" dirty="0" err="1"/>
              <a:t>Ervaring</a:t>
            </a:r>
            <a:r>
              <a:rPr lang="en-US" dirty="0"/>
              <a:t> </a:t>
            </a:r>
            <a:r>
              <a:rPr lang="en-US" dirty="0" err="1"/>
              <a:t>docenten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Houding</a:t>
            </a:r>
            <a:r>
              <a:rPr lang="en-US" dirty="0"/>
              <a:t> </a:t>
            </a:r>
            <a:r>
              <a:rPr lang="en-US" dirty="0" err="1"/>
              <a:t>leerlingen</a:t>
            </a:r>
            <a:endParaRPr lang="en-US" dirty="0"/>
          </a:p>
          <a:p>
            <a:endParaRPr lang="en-US" dirty="0"/>
          </a:p>
          <a:p>
            <a:r>
              <a:rPr lang="en-US" dirty="0"/>
              <a:t>Scaffolding</a:t>
            </a:r>
          </a:p>
          <a:p>
            <a:endParaRPr lang="en-US" dirty="0"/>
          </a:p>
          <a:p>
            <a:r>
              <a:rPr lang="en-US" dirty="0"/>
              <a:t>‘Tips in </a:t>
            </a:r>
            <a:r>
              <a:rPr lang="en-US" dirty="0" err="1"/>
              <a:t>broekzak</a:t>
            </a:r>
            <a:r>
              <a:rPr lang="en-US" dirty="0"/>
              <a:t>’</a:t>
            </a:r>
          </a:p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87791-97D5-7F43-D19C-E2C4FE72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 of the presentation – by tab Insert -&gt; Header text and Footer text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06729-63B1-7D06-8A39-CEA7E2C4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EC10D-CD46-426F-915E-6C785302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ABE83-AEB5-8613-F0E2-83E3BFE8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28" y="1258781"/>
            <a:ext cx="2381804" cy="31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FF99-51DA-6364-0951-BA9BCCD1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Kennisrotonde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CF04D-E91B-8932-5251-8677D213B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https://www.kennisrotonde.nl/vraag-en-antwoord/welk-leerkrachtgedrag-bevordert-zelfgestuurd-leren-leerlingen</a:t>
            </a:r>
            <a:r>
              <a:rPr lang="en-US" dirty="0"/>
              <a:t> </a:t>
            </a:r>
          </a:p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E8C05-8B98-97BB-A2AF-6687849B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 of the presentation – by tab Insert -&gt; Header text and Footer text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9D7B4-5B05-CC41-3905-C58063DE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EC10D-CD46-426F-915E-6C785302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DF989-E288-543A-9637-4A9E326310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02" b="-11986"/>
          <a:stretch/>
        </p:blipFill>
        <p:spPr>
          <a:xfrm>
            <a:off x="4571456" y="1680023"/>
            <a:ext cx="4160604" cy="40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8893-2532-033B-CCD8-F6652E36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Zelf-determinatie</a:t>
            </a:r>
            <a:r>
              <a:rPr lang="en-US" dirty="0"/>
              <a:t> </a:t>
            </a:r>
            <a:r>
              <a:rPr lang="en-US" dirty="0" err="1"/>
              <a:t>Theorie</a:t>
            </a:r>
            <a:r>
              <a:rPr lang="en-US" dirty="0"/>
              <a:t> (Ryan &amp; Deci, 2000) 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84AB5-4B48-4BB5-A3AE-2CEF4E94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F2FB8-B5E9-2FCC-1AE4-0BCA0DE6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12</a:t>
            </a:fld>
            <a:endParaRPr lang="en-US" dirty="0"/>
          </a:p>
        </p:txBody>
      </p:sp>
      <p:pic>
        <p:nvPicPr>
          <p:cNvPr id="14" name="Picture 13" descr="A diagram of a diagram of the theory&#10;&#10;AI-generated content may be incorrect.">
            <a:extLst>
              <a:ext uri="{FF2B5EF4-FFF2-40B4-BE49-F238E27FC236}">
                <a16:creationId xmlns:a16="http://schemas.microsoft.com/office/drawing/2014/main" id="{E6813F80-3578-5E4C-65E4-F1C0FAF0D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052760"/>
            <a:ext cx="4986528" cy="32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09F5-7F3F-EB65-677E-9E9FA759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Curriculair</a:t>
            </a:r>
            <a:r>
              <a:rPr lang="en-US" dirty="0"/>
              <a:t> </a:t>
            </a:r>
            <a:r>
              <a:rPr lang="en-US" dirty="0" err="1"/>
              <a:t>spinnenweb</a:t>
            </a:r>
            <a:r>
              <a:rPr lang="en-US" dirty="0"/>
              <a:t> </a:t>
            </a:r>
            <a:r>
              <a:rPr lang="en-US" sz="2400" dirty="0"/>
              <a:t>(Van den Akker, 2003)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8E631-0560-E2A1-E6A2-4CEC4B34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254F8-0DD8-ECE6-697B-BFD97F53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06AE6-30A6-DB55-7622-3D6AEEA57723}"/>
              </a:ext>
            </a:extLst>
          </p:cNvPr>
          <p:cNvSpPr txBox="1"/>
          <p:nvPr/>
        </p:nvSpPr>
        <p:spPr>
          <a:xfrm>
            <a:off x="685800" y="1527048"/>
            <a:ext cx="3995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Gereedschap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curriculum </a:t>
            </a:r>
            <a:r>
              <a:rPr lang="en-US" dirty="0" err="1"/>
              <a:t>ontwerp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Bevordert</a:t>
            </a:r>
            <a:r>
              <a:rPr lang="en-US" dirty="0"/>
              <a:t> het </a:t>
            </a:r>
            <a:r>
              <a:rPr lang="en-US" dirty="0" err="1"/>
              <a:t>uitlijnen</a:t>
            </a:r>
            <a:r>
              <a:rPr lang="en-US" dirty="0"/>
              <a:t> van het </a:t>
            </a:r>
            <a:r>
              <a:rPr lang="en-US" dirty="0" err="1"/>
              <a:t>waarom</a:t>
            </a:r>
            <a:r>
              <a:rPr lang="en-US" dirty="0"/>
              <a:t>, het hoe en het wat in </a:t>
            </a:r>
            <a:r>
              <a:rPr lang="en-US" dirty="0" err="1"/>
              <a:t>onderwijs</a:t>
            </a:r>
            <a:r>
              <a:rPr lang="en-US" dirty="0"/>
              <a:t> (Priestley, M. &amp; Nieveen, N. (2020).)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Naast</a:t>
            </a:r>
            <a:r>
              <a:rPr lang="en-US" dirty="0"/>
              <a:t> </a:t>
            </a:r>
            <a:r>
              <a:rPr lang="en-US" dirty="0" err="1"/>
              <a:t>inhoud</a:t>
            </a:r>
            <a:r>
              <a:rPr lang="en-US" dirty="0"/>
              <a:t> en </a:t>
            </a:r>
            <a:r>
              <a:rPr lang="en-US" dirty="0" err="1"/>
              <a:t>doelen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en </a:t>
            </a:r>
            <a:r>
              <a:rPr lang="en-US" dirty="0" err="1"/>
              <a:t>organisatie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Toepasbaar</a:t>
            </a:r>
            <a:r>
              <a:rPr lang="en-US" dirty="0"/>
              <a:t> op macro-, meso- and micro- </a:t>
            </a:r>
            <a:r>
              <a:rPr lang="en-US" dirty="0" err="1"/>
              <a:t>niveau</a:t>
            </a:r>
            <a:r>
              <a:rPr lang="en-US" dirty="0"/>
              <a:t> van het curriculum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F0B270-AF90-228E-F975-3F7DC6F92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5825" y="1463040"/>
            <a:ext cx="4104961" cy="28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0DE6-FE61-0157-A6AB-87612F7E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workshop</a:t>
            </a:r>
            <a:endParaRPr lang="en-NL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60BC3A-413A-B0A6-7078-424551AE1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017775"/>
              </p:ext>
            </p:extLst>
          </p:nvPr>
        </p:nvGraphicFramePr>
        <p:xfrm>
          <a:off x="608787" y="908088"/>
          <a:ext cx="8266176" cy="3745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15543">
                  <a:extLst>
                    <a:ext uri="{9D8B030D-6E8A-4147-A177-3AD203B41FA5}">
                      <a16:colId xmlns:a16="http://schemas.microsoft.com/office/drawing/2014/main" val="1177528093"/>
                    </a:ext>
                  </a:extLst>
                </a:gridCol>
                <a:gridCol w="6450633">
                  <a:extLst>
                    <a:ext uri="{9D8B030D-6E8A-4147-A177-3AD203B41FA5}">
                      <a16:colId xmlns:a16="http://schemas.microsoft.com/office/drawing/2014/main" val="137776204"/>
                    </a:ext>
                  </a:extLst>
                </a:gridCol>
              </a:tblGrid>
              <a:tr h="456636"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Visie</a:t>
                      </a:r>
                      <a:endParaRPr lang="en-N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Het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verruimen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vijrheidsgraden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leerlngen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verrijkt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onderwijs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514350" rtl="0" eaLnBrk="1" latinLnBrk="0" hangingPunct="1"/>
                      <a:r>
                        <a:rPr lang="en-US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Vrijheid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keuze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deze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workshop</a:t>
                      </a:r>
                      <a:endParaRPr lang="en-NL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39145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r>
                        <a:rPr lang="en-US" sz="1400" dirty="0" err="1"/>
                        <a:t>Leerdoelen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Mijn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err="1"/>
                        <a:t>jullie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aan</a:t>
                      </a:r>
                      <a:r>
                        <a:rPr lang="en-US" sz="1400" dirty="0"/>
                        <a:t> het </a:t>
                      </a:r>
                      <a:r>
                        <a:rPr lang="en-US" sz="1400" dirty="0" err="1"/>
                        <a:t>denken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zetten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voorbeelden</a:t>
                      </a:r>
                      <a:r>
                        <a:rPr lang="en-US" sz="1400" dirty="0"/>
                        <a:t> an </a:t>
                      </a:r>
                      <a:r>
                        <a:rPr lang="en-US" sz="1400" dirty="0" err="1"/>
                        <a:t>mogelijkheden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delen</a:t>
                      </a:r>
                      <a:endParaRPr lang="en-US" sz="1400" dirty="0"/>
                    </a:p>
                    <a:p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Jullie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doelen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: hoor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ik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graag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!</a:t>
                      </a:r>
                      <a:endParaRPr lang="en-NL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675312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r>
                        <a:rPr lang="en-US" sz="1400" dirty="0" err="1"/>
                        <a:t>Leerinhoud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Introductie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voorbeelden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toepassen</a:t>
                      </a:r>
                      <a:r>
                        <a:rPr lang="en-US" sz="1400" dirty="0"/>
                        <a:t> op eigen </a:t>
                      </a:r>
                      <a:r>
                        <a:rPr lang="en-US" sz="1400" dirty="0" err="1"/>
                        <a:t>odnerwijs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conclusie</a:t>
                      </a:r>
                      <a:endParaRPr lang="en-US" sz="1400" dirty="0"/>
                    </a:p>
                    <a:p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Vrijheid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vragen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stellen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activiteit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relevant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maken</a:t>
                      </a:r>
                      <a:endParaRPr lang="en-NL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81875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r>
                        <a:rPr lang="en-US" sz="1400" dirty="0" err="1"/>
                        <a:t>Docentenrollen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Introductie</a:t>
                      </a:r>
                      <a:r>
                        <a:rPr lang="en-US" sz="1400" dirty="0"/>
                        <a:t> en </a:t>
                      </a:r>
                      <a:r>
                        <a:rPr lang="en-US" sz="1400" dirty="0" err="1"/>
                        <a:t>voorbeelden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presenteren</a:t>
                      </a:r>
                      <a:r>
                        <a:rPr lang="en-US" sz="1400" dirty="0"/>
                        <a:t>  en </a:t>
                      </a:r>
                      <a:r>
                        <a:rPr lang="en-US" sz="1400" dirty="0" err="1"/>
                        <a:t>activiteit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introduceren</a:t>
                      </a:r>
                      <a:r>
                        <a:rPr lang="en-US" sz="1400" dirty="0"/>
                        <a:t>  en open </a:t>
                      </a:r>
                      <a:r>
                        <a:rPr lang="en-US" sz="1400" dirty="0" err="1"/>
                        <a:t>staan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voor</a:t>
                      </a:r>
                      <a:r>
                        <a:rPr lang="en-US" sz="1400" dirty="0"/>
                        <a:t>  </a:t>
                      </a:r>
                      <a:r>
                        <a:rPr lang="en-US" sz="1400" dirty="0" err="1"/>
                        <a:t>vragen</a:t>
                      </a:r>
                      <a:r>
                        <a:rPr lang="en-US" sz="1400" dirty="0"/>
                        <a:t> en </a:t>
                      </a:r>
                      <a:r>
                        <a:rPr lang="en-US" sz="1400" dirty="0" err="1"/>
                        <a:t>discussie</a:t>
                      </a:r>
                      <a:r>
                        <a:rPr lang="en-US" sz="1400" dirty="0"/>
                        <a:t> met </a:t>
                      </a:r>
                      <a:r>
                        <a:rPr lang="en-US" sz="1400" dirty="0" err="1"/>
                        <a:t>deelnemers</a:t>
                      </a:r>
                      <a:endParaRPr lang="en-US" sz="1400" dirty="0"/>
                    </a:p>
                    <a:p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Vrijheid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aangeven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wat je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nodig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hebt</a:t>
                      </a:r>
                      <a:endParaRPr lang="en-NL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66434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Materialen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Powerpoint</a:t>
                      </a:r>
                      <a:r>
                        <a:rPr lang="en-US" sz="1400" dirty="0"/>
                        <a:t>; </a:t>
                      </a:r>
                      <a:r>
                        <a:rPr lang="en-US" sz="1400" dirty="0" err="1"/>
                        <a:t>werkbladen</a:t>
                      </a:r>
                      <a:endParaRPr lang="en-US" sz="1400" dirty="0"/>
                    </a:p>
                    <a:p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Vrijheid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gebruik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maken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van internet, AI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enz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N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85602"/>
                  </a:ext>
                </a:extLst>
              </a:tr>
              <a:tr h="423160">
                <a:tc>
                  <a:txBody>
                    <a:bodyPr/>
                    <a:lstStyle/>
                    <a:p>
                      <a:r>
                        <a:rPr lang="en-US" sz="1400" dirty="0" err="1"/>
                        <a:t>Groepsvorming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Vrijheid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keuze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om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activiteit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samen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alleen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uit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te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voeren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en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waar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je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gaat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zitten</a:t>
                      </a:r>
                      <a:endParaRPr lang="en-NL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467843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r>
                        <a:rPr lang="en-US" sz="1400" dirty="0" err="1"/>
                        <a:t>Tijd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Toegewezen</a:t>
                      </a:r>
                      <a:r>
                        <a:rPr lang="en-US" sz="1400" dirty="0"/>
                        <a:t> door </a:t>
                      </a:r>
                      <a:r>
                        <a:rPr lang="en-US" sz="1400" dirty="0" err="1"/>
                        <a:t>organisatie</a:t>
                      </a:r>
                      <a:endParaRPr lang="en-US" sz="1400" dirty="0"/>
                    </a:p>
                    <a:p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Vrijheid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eerder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weggaan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/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langer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5"/>
                          </a:solidFill>
                        </a:rPr>
                        <a:t>blijven</a:t>
                      </a:r>
                      <a:endParaRPr lang="en-NL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74247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19C95-ED8B-3666-F031-7BB37610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216F5-73F2-44C5-FCC7-22245606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BCF4-2D87-0241-4BE9-D024BD86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hoop je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workshop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halen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56093-7AB1-4E91-924E-6C279F44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/>
              <a:t>Noteer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jezelf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Deel met </a:t>
            </a:r>
            <a:r>
              <a:rPr lang="en-US" dirty="0" err="1"/>
              <a:t>mij</a:t>
            </a:r>
            <a:r>
              <a:rPr lang="en-US" dirty="0"/>
              <a:t> </a:t>
            </a:r>
            <a:r>
              <a:rPr lang="en-US" dirty="0" err="1"/>
              <a:t>zodat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erop</a:t>
            </a:r>
            <a:r>
              <a:rPr lang="en-US" dirty="0"/>
              <a:t> in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spelen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66836-108E-5408-5AC5-57070387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F9086-F165-03F8-9FB5-6B345948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351EF-ACEE-3E48-3ED5-BAE7187E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450" y="1694846"/>
            <a:ext cx="2725148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A487-2EF2-5E6F-7632-E87E1685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endParaRPr lang="en-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8B9149-5AC0-211C-4928-159BD97C7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1358" y="1396592"/>
            <a:ext cx="2688569" cy="26885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9E670-F45A-82EC-C455-254C14E3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A497B-31C8-82FA-01F4-65D8C42B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DA8119-47D1-73B1-162D-4C1D4FDA4F24}"/>
              </a:ext>
            </a:extLst>
          </p:cNvPr>
          <p:cNvSpPr txBox="1"/>
          <p:nvPr/>
        </p:nvSpPr>
        <p:spPr>
          <a:xfrm>
            <a:off x="704088" y="1545336"/>
            <a:ext cx="328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 met </a:t>
            </a:r>
            <a:r>
              <a:rPr lang="en-US" dirty="0" err="1"/>
              <a:t>enige</a:t>
            </a:r>
            <a:r>
              <a:rPr lang="en-US" dirty="0"/>
              <a:t> tot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vrijheidsgraden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389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5AF1-B996-AF50-28CB-2CBE10D3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Skilltree</a:t>
            </a:r>
            <a:r>
              <a:rPr lang="en-US" dirty="0"/>
              <a:t> (</a:t>
            </a:r>
            <a:r>
              <a:rPr lang="nl-NL" sz="1800" dirty="0" err="1">
                <a:hlinkClick r:id="rId2"/>
              </a:rPr>
              <a:t>Vernieuwenderwijs</a:t>
            </a:r>
            <a:r>
              <a:rPr lang="nl-NL" dirty="0"/>
              <a:t>)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C296A-1B32-B3EE-C87E-CB382EAC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52F09-CD12-135F-D425-38EEE7F7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04E6C7-A03D-E21D-045D-847D91297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42" y="1260475"/>
            <a:ext cx="4890929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5B84-E781-CAD9-8314-14FD1DBB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LOOT school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2E7D-2899-10BC-DA22-1B89C5C2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Scholen</a:t>
            </a:r>
            <a:r>
              <a:rPr lang="en-US" dirty="0"/>
              <a:t> </a:t>
            </a:r>
            <a:r>
              <a:rPr lang="en-US" dirty="0" err="1"/>
              <a:t>toegerust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talentvolle</a:t>
            </a:r>
            <a:r>
              <a:rPr lang="en-US" dirty="0"/>
              <a:t> sporters</a:t>
            </a:r>
          </a:p>
          <a:p>
            <a:r>
              <a:rPr lang="en-US" dirty="0"/>
              <a:t>Rooster </a:t>
            </a:r>
            <a:r>
              <a:rPr lang="en-US" dirty="0" err="1"/>
              <a:t>aangepast</a:t>
            </a:r>
            <a:r>
              <a:rPr lang="en-US" dirty="0"/>
              <a:t> op </a:t>
            </a:r>
            <a:r>
              <a:rPr lang="en-US" dirty="0" err="1"/>
              <a:t>trainingen</a:t>
            </a:r>
            <a:r>
              <a:rPr lang="en-US" dirty="0"/>
              <a:t> (</a:t>
            </a:r>
            <a:r>
              <a:rPr lang="en-US" dirty="0" err="1"/>
              <a:t>bijvoorbeeld</a:t>
            </a:r>
            <a:r>
              <a:rPr lang="en-US" dirty="0"/>
              <a:t> PSV </a:t>
            </a:r>
            <a:r>
              <a:rPr lang="en-US" dirty="0" err="1"/>
              <a:t>selectie</a:t>
            </a:r>
            <a:r>
              <a:rPr lang="en-US" dirty="0"/>
              <a:t>)</a:t>
            </a:r>
          </a:p>
          <a:p>
            <a:r>
              <a:rPr lang="en-US" dirty="0"/>
              <a:t>Coach </a:t>
            </a:r>
            <a:r>
              <a:rPr lang="en-US" dirty="0" err="1"/>
              <a:t>uren</a:t>
            </a:r>
            <a:r>
              <a:rPr lang="en-US" dirty="0"/>
              <a:t> in eigen </a:t>
            </a:r>
            <a:r>
              <a:rPr lang="en-US" dirty="0" err="1"/>
              <a:t>lokaal</a:t>
            </a:r>
            <a:r>
              <a:rPr lang="en-US" dirty="0"/>
              <a:t>: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vaste</a:t>
            </a:r>
            <a:r>
              <a:rPr lang="en-US" dirty="0"/>
              <a:t> docent</a:t>
            </a:r>
          </a:p>
          <a:p>
            <a:r>
              <a:rPr lang="en-US" dirty="0" err="1"/>
              <a:t>Vrijheid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kiezen</a:t>
            </a:r>
            <a:r>
              <a:rPr lang="en-US" dirty="0"/>
              <a:t> </a:t>
            </a:r>
            <a:r>
              <a:rPr lang="en-US" dirty="0" err="1"/>
              <a:t>waaraan</a:t>
            </a:r>
            <a:r>
              <a:rPr lang="en-US" dirty="0"/>
              <a:t> </a:t>
            </a:r>
            <a:r>
              <a:rPr lang="en-US" dirty="0" err="1"/>
              <a:t>gewerkt</a:t>
            </a:r>
            <a:r>
              <a:rPr lang="en-US" dirty="0"/>
              <a:t> </a:t>
            </a:r>
            <a:r>
              <a:rPr lang="en-US" dirty="0" err="1"/>
              <a:t>wordt</a:t>
            </a:r>
            <a:endParaRPr lang="en-US" dirty="0"/>
          </a:p>
          <a:p>
            <a:r>
              <a:rPr lang="en-US" dirty="0" err="1"/>
              <a:t>Examenspreiding</a:t>
            </a:r>
            <a:r>
              <a:rPr lang="en-US" dirty="0"/>
              <a:t> </a:t>
            </a:r>
            <a:r>
              <a:rPr lang="en-US" dirty="0" err="1"/>
              <a:t>mogelijk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Vergelijkbaar</a:t>
            </a:r>
            <a:r>
              <a:rPr lang="en-US" dirty="0"/>
              <a:t> met </a:t>
            </a:r>
            <a:r>
              <a:rPr lang="en-US" dirty="0" err="1"/>
              <a:t>keuzewerktijd</a:t>
            </a:r>
            <a:r>
              <a:rPr lang="en-US" dirty="0"/>
              <a:t>?)</a:t>
            </a:r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07077-3F4C-9CD2-5B87-6EE393A2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41E20-92D4-5FAB-08AB-221B6E73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A person in a red and white uniform with his hand to his mouth&#10;&#10;AI-generated content may be incorrect.">
            <a:extLst>
              <a:ext uri="{FF2B5EF4-FFF2-40B4-BE49-F238E27FC236}">
                <a16:creationId xmlns:a16="http://schemas.microsoft.com/office/drawing/2014/main" id="{E3D9B0B6-9965-4F5E-DCC6-6F85E8886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14" y="2021302"/>
            <a:ext cx="3352591" cy="2236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A3FAAD-E5AF-BA3F-FBB1-0D1C2A41BF2F}"/>
              </a:ext>
            </a:extLst>
          </p:cNvPr>
          <p:cNvSpPr txBox="1"/>
          <p:nvPr/>
        </p:nvSpPr>
        <p:spPr>
          <a:xfrm>
            <a:off x="5363014" y="4456497"/>
            <a:ext cx="22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Johan Bakayoko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930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BFBB-EC25-FCE6-A2D2-5F89B273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Sociocratische</a:t>
            </a:r>
            <a:r>
              <a:rPr lang="en-US" dirty="0"/>
              <a:t> school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553C2-3DE3-EA01-1294-A662EA57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BA724-3C03-9EF0-10F5-812FCF8C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8A80B-C3EC-9622-5A01-574407FD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874" y="1801368"/>
            <a:ext cx="3545328" cy="265899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3BF09EC-93B9-56EA-9B87-802779D2F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798" y="1602864"/>
            <a:ext cx="21050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823D7-DE64-948D-3606-BCE41E6CC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89178" y="4772381"/>
            <a:ext cx="6332507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Degrees of freedom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65365-BD82-0273-CBAF-27B190DAA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12001" y="4773600"/>
            <a:ext cx="377178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7CEC10D-CD46-426F-915E-6C78530279C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2B02B-31EF-6ED8-A2E8-D542A491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544228"/>
            <a:ext cx="7923213" cy="394448"/>
          </a:xfrm>
        </p:spPr>
        <p:txBody>
          <a:bodyPr anchor="t">
            <a:normAutofit/>
          </a:bodyPr>
          <a:lstStyle/>
          <a:p>
            <a:r>
              <a:rPr lang="en-US" dirty="0" err="1"/>
              <a:t>Reflectie</a:t>
            </a:r>
            <a:endParaRPr lang="en-NL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04163B4-8158-67C3-BBAC-F74319E5F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380716"/>
              </p:ext>
            </p:extLst>
          </p:nvPr>
        </p:nvGraphicFramePr>
        <p:xfrm>
          <a:off x="610100" y="1260000"/>
          <a:ext cx="7922712" cy="331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64F6DF-515D-6A1E-38B4-BE9118B11507}"/>
              </a:ext>
            </a:extLst>
          </p:cNvPr>
          <p:cNvSpPr/>
          <p:nvPr/>
        </p:nvSpPr>
        <p:spPr>
          <a:xfrm>
            <a:off x="610100" y="2571750"/>
            <a:ext cx="7922712" cy="89611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	</a:t>
            </a:r>
            <a:r>
              <a:rPr lang="en-US" sz="25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Hoeveel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leer je over je </a:t>
            </a:r>
            <a:r>
              <a:rPr lang="en-US" sz="25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bestemming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van </a:t>
            </a:r>
            <a:r>
              <a:rPr lang="en-US" sz="25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een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gids? </a:t>
            </a:r>
          </a:p>
          <a:p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	In </a:t>
            </a:r>
            <a:r>
              <a:rPr lang="en-US" sz="25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welke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</a:t>
            </a:r>
            <a:r>
              <a:rPr lang="en-US" sz="25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vorm</a:t>
            </a:r>
            <a:r>
              <a:rPr lang="en-US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?</a:t>
            </a:r>
            <a:endParaRPr lang="en-NL" sz="2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pic>
        <p:nvPicPr>
          <p:cNvPr id="8" name="Graphic 7" descr="Storytelling with solid fill">
            <a:extLst>
              <a:ext uri="{FF2B5EF4-FFF2-40B4-BE49-F238E27FC236}">
                <a16:creationId xmlns:a16="http://schemas.microsoft.com/office/drawing/2014/main" id="{93F09A60-A01E-C8AD-EFA5-80ED55A28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688" y="2647849"/>
            <a:ext cx="743913" cy="7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A559-2B33-1274-E1AD-367B035A5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3DA4-6D44-89FB-9AFC-47CB5076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Vrijheidsgraden</a:t>
            </a:r>
            <a:r>
              <a:rPr lang="en-US" dirty="0"/>
              <a:t> </a:t>
            </a:r>
            <a:r>
              <a:rPr lang="en-US" dirty="0" err="1"/>
              <a:t>Sociocratische</a:t>
            </a:r>
            <a:r>
              <a:rPr lang="en-US" dirty="0"/>
              <a:t> school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327EF-54C4-4452-7F5F-F26DCD48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C10EB-781F-D3D2-57D9-310C40E8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E15966-4C90-F345-F5AE-2A5945633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956" y="1289334"/>
            <a:ext cx="7492088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DE9B-78CB-C479-CA3D-7B0076C6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Teachers implementing CBL (Schutte (2024))</a:t>
            </a:r>
            <a:br>
              <a:rPr lang="en-US" dirty="0"/>
            </a:b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05FC-B36E-6AB2-E550-EE0003DD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docenten</a:t>
            </a:r>
            <a:r>
              <a:rPr lang="en-US" dirty="0"/>
              <a:t> per school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professionle</a:t>
            </a:r>
            <a:r>
              <a:rPr lang="en-US" dirty="0"/>
              <a:t> </a:t>
            </a:r>
            <a:r>
              <a:rPr lang="en-US" dirty="0" err="1"/>
              <a:t>leergemeenschap</a:t>
            </a:r>
            <a:r>
              <a:rPr lang="en-US" dirty="0"/>
              <a:t> met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scholen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Implementatie</a:t>
            </a:r>
            <a:r>
              <a:rPr lang="en-US" dirty="0"/>
              <a:t> Challenge Based learning </a:t>
            </a:r>
            <a:r>
              <a:rPr lang="en-US" dirty="0" err="1"/>
              <a:t>rondom</a:t>
            </a:r>
            <a:r>
              <a:rPr lang="en-US" dirty="0"/>
              <a:t> </a:t>
            </a:r>
            <a:r>
              <a:rPr lang="en-US" dirty="0" err="1"/>
              <a:t>duurzaamheid</a:t>
            </a:r>
            <a:r>
              <a:rPr lang="en-US" dirty="0"/>
              <a:t>  op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scholen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err="1"/>
              <a:t>Ervaringen</a:t>
            </a:r>
            <a:r>
              <a:rPr lang="en-US" b="1" dirty="0"/>
              <a:t>:</a:t>
            </a:r>
          </a:p>
          <a:p>
            <a:r>
              <a:rPr lang="en-US" dirty="0" err="1"/>
              <a:t>Docenten</a:t>
            </a:r>
            <a:r>
              <a:rPr lang="en-US" dirty="0"/>
              <a:t> </a:t>
            </a:r>
            <a:r>
              <a:rPr lang="en-US" dirty="0" err="1"/>
              <a:t>vonden</a:t>
            </a:r>
            <a:r>
              <a:rPr lang="en-US" dirty="0"/>
              <a:t> het </a:t>
            </a:r>
            <a:r>
              <a:rPr lang="en-US" dirty="0" err="1"/>
              <a:t>lastig</a:t>
            </a:r>
            <a:r>
              <a:rPr lang="en-US" dirty="0"/>
              <a:t> om </a:t>
            </a:r>
            <a:r>
              <a:rPr lang="en-US" dirty="0" err="1"/>
              <a:t>leerlingen</a:t>
            </a:r>
            <a:endParaRPr lang="en-US" dirty="0"/>
          </a:p>
          <a:p>
            <a:r>
              <a:rPr lang="en-US" dirty="0" err="1"/>
              <a:t>autonomie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</a:p>
          <a:p>
            <a:r>
              <a:rPr lang="en-US" dirty="0"/>
              <a:t>en </a:t>
            </a:r>
            <a:r>
              <a:rPr lang="en-US" dirty="0" err="1"/>
              <a:t>tegelijk</a:t>
            </a:r>
            <a:r>
              <a:rPr lang="en-US" dirty="0"/>
              <a:t> de </a:t>
            </a:r>
            <a:r>
              <a:rPr lang="en-US" dirty="0" err="1"/>
              <a:t>eindtermen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halen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97962-67FE-475A-EB06-D015C3F7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6E7E8-6BDE-6029-C198-5D39167E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1EF7DB7E-E377-ECD4-EEAD-AA4F6E59D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12" y="2384108"/>
            <a:ext cx="2722052" cy="204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A2B6E4-1C82-2747-9F40-94CB92ADFEBB}"/>
              </a:ext>
            </a:extLst>
          </p:cNvPr>
          <p:cNvSpPr txBox="1"/>
          <p:nvPr/>
        </p:nvSpPr>
        <p:spPr>
          <a:xfrm>
            <a:off x="6120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defTabSz="514350">
              <a:lnSpc>
                <a:spcPts val="27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50" b="0" kern="1200" dirty="0">
                <a:latin typeface="+mj-lt"/>
                <a:ea typeface="+mj-ea"/>
                <a:cs typeface="+mj-cs"/>
              </a:rPr>
              <a:t>Examples on teacher regulation in a TU/e CBL course (</a:t>
            </a:r>
            <a:r>
              <a:rPr lang="en-US" dirty="0"/>
              <a:t>Weiwei Li, 2025)</a:t>
            </a:r>
            <a:r>
              <a:rPr lang="en-US" sz="1950" b="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8A5C829-B649-1460-7256-5624D190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332507" cy="351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Degrees of freedom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27AB33E-8D49-4320-AE7E-F5C3056A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1" y="4773600"/>
            <a:ext cx="377178" cy="351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B7CEC10D-CD46-426F-915E-6C78530279C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151CE3-DEF5-7351-DF28-43B321F98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12315"/>
              </p:ext>
            </p:extLst>
          </p:nvPr>
        </p:nvGraphicFramePr>
        <p:xfrm>
          <a:off x="815009" y="1086596"/>
          <a:ext cx="7454349" cy="324327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9189">
                  <a:extLst>
                    <a:ext uri="{9D8B030D-6E8A-4147-A177-3AD203B41FA5}">
                      <a16:colId xmlns:a16="http://schemas.microsoft.com/office/drawing/2014/main" val="458637055"/>
                    </a:ext>
                  </a:extLst>
                </a:gridCol>
                <a:gridCol w="2850791">
                  <a:extLst>
                    <a:ext uri="{9D8B030D-6E8A-4147-A177-3AD203B41FA5}">
                      <a16:colId xmlns:a16="http://schemas.microsoft.com/office/drawing/2014/main" val="3502614396"/>
                    </a:ext>
                  </a:extLst>
                </a:gridCol>
                <a:gridCol w="3184369">
                  <a:extLst>
                    <a:ext uri="{9D8B030D-6E8A-4147-A177-3AD203B41FA5}">
                      <a16:colId xmlns:a16="http://schemas.microsoft.com/office/drawing/2014/main" val="102095344"/>
                    </a:ext>
                  </a:extLst>
                </a:gridCol>
              </a:tblGrid>
              <a:tr h="30382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effectLst/>
                        </a:rPr>
                        <a:t>Strong regulation mode</a:t>
                      </a:r>
                      <a:endParaRPr lang="en-US" sz="500"/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>
                          <a:effectLst/>
                        </a:rPr>
                        <a:t>Shared regulation mode</a:t>
                      </a:r>
                    </a:p>
                    <a:p>
                      <a:pPr algn="ctr"/>
                      <a:endParaRPr lang="en-US" sz="500"/>
                    </a:p>
                  </a:txBody>
                  <a:tcPr marL="49215" marR="49215" marT="24607" marB="24607"/>
                </a:tc>
                <a:extLst>
                  <a:ext uri="{0D108BD9-81ED-4DB2-BD59-A6C34878D82A}">
                    <a16:rowId xmlns:a16="http://schemas.microsoft.com/office/drawing/2014/main" val="2655341641"/>
                  </a:ext>
                </a:extLst>
              </a:tr>
              <a:tr h="502375">
                <a:tc>
                  <a:txBody>
                    <a:bodyPr/>
                    <a:lstStyle/>
                    <a:p>
                      <a:r>
                        <a:rPr lang="en-US" sz="500"/>
                        <a:t>Learning objectives</a:t>
                      </a:r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500"/>
                        <a:t>Disciplinary and structured knowledge (cover certain theories)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500"/>
                        <a:t>Teamwork skills</a:t>
                      </a:r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500"/>
                        <a:t>Understanding of the challenge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500"/>
                        <a:t>Self-directed learning experience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500"/>
                        <a:t>Interdisciplinary collaboration skills</a:t>
                      </a:r>
                    </a:p>
                  </a:txBody>
                  <a:tcPr marL="49215" marR="49215" marT="24607" marB="24607"/>
                </a:tc>
                <a:extLst>
                  <a:ext uri="{0D108BD9-81ED-4DB2-BD59-A6C34878D82A}">
                    <a16:rowId xmlns:a16="http://schemas.microsoft.com/office/drawing/2014/main" val="2082065437"/>
                  </a:ext>
                </a:extLst>
              </a:tr>
              <a:tr h="774916">
                <a:tc>
                  <a:txBody>
                    <a:bodyPr/>
                    <a:lstStyle/>
                    <a:p>
                      <a:r>
                        <a:rPr lang="en-US" sz="900" b="0">
                          <a:effectLst/>
                        </a:rPr>
                        <a:t>Student activity</a:t>
                      </a:r>
                      <a:endParaRPr lang="en-US" sz="500"/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effectLst/>
                        </a:rPr>
                        <a:t>Weekly sessions feature structured and repetitive peer learning activities within and among groups.</a:t>
                      </a:r>
                    </a:p>
                    <a:p>
                      <a:endParaRPr lang="en-US" sz="500"/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900">
                          <a:effectLst/>
                        </a:rPr>
                        <a:t>Weekly sessions are initiated by students, and they are open, flexible, with peer learning activities occurring within groups.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500"/>
                    </a:p>
                  </a:txBody>
                  <a:tcPr marL="49215" marR="49215" marT="24607" marB="24607"/>
                </a:tc>
                <a:extLst>
                  <a:ext uri="{0D108BD9-81ED-4DB2-BD59-A6C34878D82A}">
                    <a16:rowId xmlns:a16="http://schemas.microsoft.com/office/drawing/2014/main" val="367691916"/>
                  </a:ext>
                </a:extLst>
              </a:tr>
              <a:tr h="513804">
                <a:tc>
                  <a:txBody>
                    <a:bodyPr/>
                    <a:lstStyle/>
                    <a:p>
                      <a:r>
                        <a:rPr lang="en-US" sz="900" b="0">
                          <a:effectLst/>
                        </a:rPr>
                        <a:t>Teacher  activity</a:t>
                      </a:r>
                      <a:endParaRPr lang="en-US" sz="500"/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effectLst/>
                        </a:rPr>
                        <a:t>Provides structure to the session and provides general feedback at the session in a plenary format.</a:t>
                      </a:r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</a:rPr>
                        <a:t>Assumes a supportive and coaching role, providing feedback, answering questions, and clarifying concepts upon request.</a:t>
                      </a:r>
                    </a:p>
                  </a:txBody>
                  <a:tcPr marL="49215" marR="49215" marT="24607" marB="24607"/>
                </a:tc>
                <a:extLst>
                  <a:ext uri="{0D108BD9-81ED-4DB2-BD59-A6C34878D82A}">
                    <a16:rowId xmlns:a16="http://schemas.microsoft.com/office/drawing/2014/main" val="955327869"/>
                  </a:ext>
                </a:extLst>
              </a:tr>
              <a:tr h="369440">
                <a:tc>
                  <a:txBody>
                    <a:bodyPr/>
                    <a:lstStyle/>
                    <a:p>
                      <a:r>
                        <a:rPr lang="en-US" sz="900" b="0">
                          <a:effectLst/>
                        </a:rPr>
                        <a:t>Learning material</a:t>
                      </a:r>
                      <a:endParaRPr lang="en-US" sz="500"/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effectLst/>
                        </a:rPr>
                        <a:t>Structured learning materials, with predefined order and gradual difficulty.</a:t>
                      </a:r>
                      <a:endParaRPr lang="en-US" sz="500"/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</a:rPr>
                        <a:t>Basic literature, students encouraged to find additional resources.</a:t>
                      </a:r>
                    </a:p>
                  </a:txBody>
                  <a:tcPr marL="49215" marR="49215" marT="24607" marB="24607"/>
                </a:tc>
                <a:extLst>
                  <a:ext uri="{0D108BD9-81ED-4DB2-BD59-A6C34878D82A}">
                    <a16:rowId xmlns:a16="http://schemas.microsoft.com/office/drawing/2014/main" val="1217004777"/>
                  </a:ext>
                </a:extLst>
              </a:tr>
              <a:tr h="592547">
                <a:tc>
                  <a:txBody>
                    <a:bodyPr/>
                    <a:lstStyle/>
                    <a:p>
                      <a:r>
                        <a:rPr lang="en-US" sz="500"/>
                        <a:t>Assessment</a:t>
                      </a:r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500"/>
                        <a:t>Observations during group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500"/>
                        <a:t>Self-reflection report with specific prompts and in 500 words;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500"/>
                        <a:t>Oral tests on group project contributions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500"/>
                        <a:t>Group report grading on rubrics</a:t>
                      </a:r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500"/>
                        <a:t>Self-reflection report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>
                          <a:effectLst/>
                        </a:rPr>
                        <a:t>Industry stakeholder’s comments on group project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>
                          <a:effectLst/>
                        </a:rPr>
                        <a:t>Coach’s  feedback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>
                          <a:effectLst/>
                        </a:rPr>
                        <a:t>Group project reports quality</a:t>
                      </a:r>
                    </a:p>
                  </a:txBody>
                  <a:tcPr marL="49215" marR="49215" marT="24607" marB="24607"/>
                </a:tc>
                <a:extLst>
                  <a:ext uri="{0D108BD9-81ED-4DB2-BD59-A6C34878D82A}">
                    <a16:rowId xmlns:a16="http://schemas.microsoft.com/office/drawing/2014/main" val="2054187986"/>
                  </a:ext>
                </a:extLst>
              </a:tr>
              <a:tr h="159457">
                <a:tc>
                  <a:txBody>
                    <a:bodyPr/>
                    <a:lstStyle/>
                    <a:p>
                      <a:r>
                        <a:rPr lang="en-US" sz="500"/>
                        <a:t>…</a:t>
                      </a:r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500"/>
                    </a:p>
                  </a:txBody>
                  <a:tcPr marL="49215" marR="49215" marT="24607" marB="2460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900">
                        <a:effectLst/>
                      </a:endParaRPr>
                    </a:p>
                  </a:txBody>
                  <a:tcPr marL="49215" marR="49215" marT="24607" marB="24607"/>
                </a:tc>
                <a:extLst>
                  <a:ext uri="{0D108BD9-81ED-4DB2-BD59-A6C34878D82A}">
                    <a16:rowId xmlns:a16="http://schemas.microsoft.com/office/drawing/2014/main" val="2807766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8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5B1B34-399B-C7F6-D8F5-50C72459EFEB}"/>
              </a:ext>
            </a:extLst>
          </p:cNvPr>
          <p:cNvSpPr txBox="1"/>
          <p:nvPr/>
        </p:nvSpPr>
        <p:spPr>
          <a:xfrm>
            <a:off x="6120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/>
          <a:p>
            <a:pPr defTabSz="514350">
              <a:lnSpc>
                <a:spcPts val="27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" b="1" kern="1200">
                <a:latin typeface="+mj-lt"/>
                <a:ea typeface="+mj-ea"/>
                <a:cs typeface="+mj-cs"/>
              </a:rPr>
              <a:t>Results: Student learn differently from two modes of teacher regulation in CBL? </a:t>
            </a:r>
          </a:p>
          <a:p>
            <a:pPr defTabSz="514350">
              <a:lnSpc>
                <a:spcPts val="27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" b="1" kern="1200">
                <a:latin typeface="+mj-lt"/>
                <a:ea typeface="+mj-ea"/>
                <a:cs typeface="+mj-cs"/>
              </a:rPr>
              <a:t>No, students gained knowledge and received grades in a similar level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92259A7-9FD2-C797-7D98-B796B082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332507" cy="351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Degrees of freedom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D603FB3-CD93-A434-01DE-E2E4F60E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1" y="4773600"/>
            <a:ext cx="377178" cy="351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B7CEC10D-CD46-426F-915E-6C78530279CB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9CFCE2-9C1E-A194-732E-28E41B47B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60053"/>
              </p:ext>
            </p:extLst>
          </p:nvPr>
        </p:nvGraphicFramePr>
        <p:xfrm>
          <a:off x="610100" y="1550100"/>
          <a:ext cx="7922713" cy="27302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61579">
                  <a:extLst>
                    <a:ext uri="{9D8B030D-6E8A-4147-A177-3AD203B41FA5}">
                      <a16:colId xmlns:a16="http://schemas.microsoft.com/office/drawing/2014/main" val="2839092481"/>
                    </a:ext>
                  </a:extLst>
                </a:gridCol>
                <a:gridCol w="2304140">
                  <a:extLst>
                    <a:ext uri="{9D8B030D-6E8A-4147-A177-3AD203B41FA5}">
                      <a16:colId xmlns:a16="http://schemas.microsoft.com/office/drawing/2014/main" val="3341697628"/>
                    </a:ext>
                  </a:extLst>
                </a:gridCol>
                <a:gridCol w="2256994">
                  <a:extLst>
                    <a:ext uri="{9D8B030D-6E8A-4147-A177-3AD203B41FA5}">
                      <a16:colId xmlns:a16="http://schemas.microsoft.com/office/drawing/2014/main" val="3842391545"/>
                    </a:ext>
                  </a:extLst>
                </a:gridCol>
              </a:tblGrid>
              <a:tr h="392802">
                <a:tc>
                  <a:txBody>
                    <a:bodyPr/>
                    <a:lstStyle/>
                    <a:p>
                      <a:r>
                        <a:rPr lang="en-US" sz="1300"/>
                        <a:t>Learning gains</a:t>
                      </a:r>
                    </a:p>
                  </a:txBody>
                  <a:tcPr marL="121235" marR="121235" marT="60618" marB="60618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Shared teacher regulation</a:t>
                      </a:r>
                    </a:p>
                  </a:txBody>
                  <a:tcPr marL="121235" marR="121235" marT="60618" marB="60618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Strong teacher regulation</a:t>
                      </a:r>
                    </a:p>
                  </a:txBody>
                  <a:tcPr marL="121235" marR="121235" marT="60618" marB="60618"/>
                </a:tc>
                <a:extLst>
                  <a:ext uri="{0D108BD9-81ED-4DB2-BD59-A6C34878D82A}">
                    <a16:rowId xmlns:a16="http://schemas.microsoft.com/office/drawing/2014/main" val="2747639174"/>
                  </a:ext>
                </a:extLst>
              </a:tr>
              <a:tr h="1588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/>
                        <a:t>Self-reported</a:t>
                      </a:r>
                      <a:r>
                        <a:rPr lang="en-US" sz="2300" baseline="0"/>
                        <a:t> content learning</a:t>
                      </a:r>
                      <a:endParaRPr lang="en-US" sz="2300"/>
                    </a:p>
                    <a:p>
                      <a:r>
                        <a:rPr lang="en-US" sz="1500"/>
                        <a:t>e.g., I have developed the ability to describe theoretical concepts needed for solving the challenge</a:t>
                      </a:r>
                    </a:p>
                  </a:txBody>
                  <a:tcPr marL="121235" marR="121235" marT="60618" marB="606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4.21 (0.68)</a:t>
                      </a:r>
                    </a:p>
                  </a:txBody>
                  <a:tcPr marL="90927" marR="909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 (0.41)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5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0927" marR="90927" marT="0" marB="0"/>
                </a:tc>
                <a:extLst>
                  <a:ext uri="{0D108BD9-81ED-4DB2-BD59-A6C34878D82A}">
                    <a16:rowId xmlns:a16="http://schemas.microsoft.com/office/drawing/2014/main" val="3220801097"/>
                  </a:ext>
                </a:extLst>
              </a:tr>
              <a:tr h="748425">
                <a:tc>
                  <a:txBody>
                    <a:bodyPr/>
                    <a:lstStyle/>
                    <a:p>
                      <a:r>
                        <a:rPr lang="en-US" sz="1300" dirty="0"/>
                        <a:t>Final grades</a:t>
                      </a:r>
                    </a:p>
                  </a:txBody>
                  <a:tcPr marL="121235" marR="121235" marT="60618" marB="606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>
                          <a:effectLst/>
                        </a:rPr>
                        <a:t>7.51 (0.92)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endParaRPr lang="en-US" sz="1300"/>
                    </a:p>
                  </a:txBody>
                  <a:tcPr marL="121235" marR="121235" marT="60618" marB="606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dirty="0">
                          <a:effectLst/>
                        </a:rPr>
                        <a:t>7.49 (1.11)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endParaRPr lang="en-US" sz="1300" dirty="0"/>
                    </a:p>
                  </a:txBody>
                  <a:tcPr marL="121235" marR="121235" marT="60618" marB="60618"/>
                </a:tc>
                <a:extLst>
                  <a:ext uri="{0D108BD9-81ED-4DB2-BD59-A6C34878D82A}">
                    <a16:rowId xmlns:a16="http://schemas.microsoft.com/office/drawing/2014/main" val="249237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4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80C4C-2C32-2DFD-D754-539E385B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90C853-F562-9A8C-C2EB-29013BD7CEBA}"/>
              </a:ext>
            </a:extLst>
          </p:cNvPr>
          <p:cNvSpPr txBox="1"/>
          <p:nvPr/>
        </p:nvSpPr>
        <p:spPr>
          <a:xfrm>
            <a:off x="588924" y="556390"/>
            <a:ext cx="69369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Student learn differently from two modes of teacher regulation in CBL? </a:t>
            </a:r>
          </a:p>
          <a:p>
            <a:r>
              <a:rPr lang="en-US" sz="1500" b="1" dirty="0"/>
              <a:t>Yes, more learning strategies were applied actively in shared regulation.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873346-C0BD-4196-8AF4-BD9B8C9EF5D6}"/>
              </a:ext>
            </a:extLst>
          </p:cNvPr>
          <p:cNvGraphicFramePr>
            <a:graphicFrameLocks noGrp="1"/>
          </p:cNvGraphicFramePr>
          <p:nvPr/>
        </p:nvGraphicFramePr>
        <p:xfrm>
          <a:off x="883964" y="1274765"/>
          <a:ext cx="6811539" cy="257008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70513">
                  <a:extLst>
                    <a:ext uri="{9D8B030D-6E8A-4147-A177-3AD203B41FA5}">
                      <a16:colId xmlns:a16="http://schemas.microsoft.com/office/drawing/2014/main" val="2839092481"/>
                    </a:ext>
                  </a:extLst>
                </a:gridCol>
                <a:gridCol w="2270513">
                  <a:extLst>
                    <a:ext uri="{9D8B030D-6E8A-4147-A177-3AD203B41FA5}">
                      <a16:colId xmlns:a16="http://schemas.microsoft.com/office/drawing/2014/main" val="3341697628"/>
                    </a:ext>
                  </a:extLst>
                </a:gridCol>
                <a:gridCol w="2270513">
                  <a:extLst>
                    <a:ext uri="{9D8B030D-6E8A-4147-A177-3AD203B41FA5}">
                      <a16:colId xmlns:a16="http://schemas.microsoft.com/office/drawing/2014/main" val="3842391545"/>
                    </a:ext>
                  </a:extLst>
                </a:gridCol>
              </a:tblGrid>
              <a:tr h="437171">
                <a:tc>
                  <a:txBody>
                    <a:bodyPr/>
                    <a:lstStyle/>
                    <a:p>
                      <a:r>
                        <a:rPr lang="en-US" sz="600" dirty="0"/>
                        <a:t>Learning strategies </a:t>
                      </a: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Shared teacher regulation</a:t>
                      </a: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Strong teacher regulation</a:t>
                      </a:r>
                    </a:p>
                  </a:txBody>
                  <a:tcPr marL="57150" marR="57150" marT="28575" marB="28575"/>
                </a:tc>
                <a:extLst>
                  <a:ext uri="{0D108BD9-81ED-4DB2-BD59-A6C34878D82A}">
                    <a16:rowId xmlns:a16="http://schemas.microsoft.com/office/drawing/2014/main" val="27476391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100" dirty="0"/>
                        <a:t>Self-regulation on the uncertainty and unstructured learning path</a:t>
                      </a:r>
                      <a:endParaRPr lang="en-US" sz="6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7150" marR="57150" marT="28575" marB="28575"/>
                </a:tc>
                <a:extLst>
                  <a:ext uri="{0D108BD9-81ED-4DB2-BD59-A6C34878D82A}">
                    <a16:rowId xmlns:a16="http://schemas.microsoft.com/office/drawing/2014/main" val="837455692"/>
                  </a:ext>
                </a:extLst>
              </a:tr>
              <a:tr h="496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Search for quality learning materials and resources.</a:t>
                      </a:r>
                    </a:p>
                    <a:p>
                      <a:endParaRPr lang="en-US" sz="6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7150" marR="57150" marT="28575" marB="28575"/>
                </a:tc>
                <a:extLst>
                  <a:ext uri="{0D108BD9-81ED-4DB2-BD59-A6C34878D82A}">
                    <a16:rowId xmlns:a16="http://schemas.microsoft.com/office/drawing/2014/main" val="3352940610"/>
                  </a:ext>
                </a:extLst>
              </a:tr>
              <a:tr h="568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Manage interdisciplinary group work and dynamics. </a:t>
                      </a:r>
                    </a:p>
                    <a:p>
                      <a:endParaRPr lang="en-US" sz="6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7150" marR="57150" marT="28575" marB="28575"/>
                </a:tc>
                <a:extLst>
                  <a:ext uri="{0D108BD9-81ED-4DB2-BD59-A6C34878D82A}">
                    <a16:rowId xmlns:a16="http://schemas.microsoft.com/office/drawing/2014/main" val="1373731120"/>
                  </a:ext>
                </a:extLst>
              </a:tr>
              <a:tr h="667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Collect and integrate different perspectives for better understandings.</a:t>
                      </a:r>
                    </a:p>
                    <a:p>
                      <a:endParaRPr lang="en-US" sz="6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57150" marR="57150" marT="28575" marB="28575"/>
                </a:tc>
                <a:extLst>
                  <a:ext uri="{0D108BD9-81ED-4DB2-BD59-A6C34878D82A}">
                    <a16:rowId xmlns:a16="http://schemas.microsoft.com/office/drawing/2014/main" val="3220801097"/>
                  </a:ext>
                </a:extLst>
              </a:tr>
            </a:tbl>
          </a:graphicData>
        </a:graphic>
      </p:graphicFrame>
      <p:sp>
        <p:nvSpPr>
          <p:cNvPr id="9" name="Smiley Face 8">
            <a:extLst>
              <a:ext uri="{FF2B5EF4-FFF2-40B4-BE49-F238E27FC236}">
                <a16:creationId xmlns:a16="http://schemas.microsoft.com/office/drawing/2014/main" id="{33C6603C-3098-3734-96CD-646536901383}"/>
              </a:ext>
            </a:extLst>
          </p:cNvPr>
          <p:cNvSpPr/>
          <p:nvPr/>
        </p:nvSpPr>
        <p:spPr>
          <a:xfrm>
            <a:off x="3852978" y="1719991"/>
            <a:ext cx="397262" cy="376353"/>
          </a:xfrm>
          <a:prstGeom prst="smileyFace">
            <a:avLst/>
          </a:prstGeom>
          <a:solidFill>
            <a:schemeClr val="accent2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DE365B30-2E23-19A6-17EC-24D094350034}"/>
              </a:ext>
            </a:extLst>
          </p:cNvPr>
          <p:cNvSpPr/>
          <p:nvPr/>
        </p:nvSpPr>
        <p:spPr>
          <a:xfrm>
            <a:off x="3858787" y="2228825"/>
            <a:ext cx="397262" cy="376353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B19C75A9-644D-60A6-C4FE-A2B70A9B17C7}"/>
              </a:ext>
            </a:extLst>
          </p:cNvPr>
          <p:cNvSpPr/>
          <p:nvPr/>
        </p:nvSpPr>
        <p:spPr>
          <a:xfrm>
            <a:off x="6197058" y="2224199"/>
            <a:ext cx="397262" cy="376353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BD979CEF-A83E-35D5-97C1-8D9A1C07E37D}"/>
              </a:ext>
            </a:extLst>
          </p:cNvPr>
          <p:cNvSpPr/>
          <p:nvPr/>
        </p:nvSpPr>
        <p:spPr>
          <a:xfrm>
            <a:off x="6197057" y="1704871"/>
            <a:ext cx="397262" cy="376353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86540543-BB27-A616-2435-076EE99EB89E}"/>
              </a:ext>
            </a:extLst>
          </p:cNvPr>
          <p:cNvSpPr/>
          <p:nvPr/>
        </p:nvSpPr>
        <p:spPr>
          <a:xfrm>
            <a:off x="6208673" y="2792116"/>
            <a:ext cx="397262" cy="376353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AD9FE301-E14F-91CB-989E-804B354514C3}"/>
              </a:ext>
            </a:extLst>
          </p:cNvPr>
          <p:cNvSpPr/>
          <p:nvPr/>
        </p:nvSpPr>
        <p:spPr>
          <a:xfrm>
            <a:off x="6219128" y="3478407"/>
            <a:ext cx="397262" cy="376353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DCDDC465-2003-4396-4023-50241D722CEA}"/>
              </a:ext>
            </a:extLst>
          </p:cNvPr>
          <p:cNvSpPr/>
          <p:nvPr/>
        </p:nvSpPr>
        <p:spPr>
          <a:xfrm>
            <a:off x="3858787" y="2786614"/>
            <a:ext cx="397262" cy="376353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90AB7B84-9637-F41D-2FBB-25653C21B912}"/>
              </a:ext>
            </a:extLst>
          </p:cNvPr>
          <p:cNvSpPr/>
          <p:nvPr/>
        </p:nvSpPr>
        <p:spPr>
          <a:xfrm>
            <a:off x="3892472" y="3438077"/>
            <a:ext cx="397262" cy="376353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24" name="Graphic 23" descr="Dizzy face outline with solid fill">
            <a:extLst>
              <a:ext uri="{FF2B5EF4-FFF2-40B4-BE49-F238E27FC236}">
                <a16:creationId xmlns:a16="http://schemas.microsoft.com/office/drawing/2014/main" id="{21FE2114-13EE-C17A-7454-02B3CEA8D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7653" y="2215254"/>
            <a:ext cx="484964" cy="484964"/>
          </a:xfrm>
          <a:prstGeom prst="rect">
            <a:avLst/>
          </a:prstGeom>
        </p:spPr>
      </p:pic>
      <p:pic>
        <p:nvPicPr>
          <p:cNvPr id="25" name="Graphic 24" descr="Dizzy face outline with solid fill">
            <a:extLst>
              <a:ext uri="{FF2B5EF4-FFF2-40B4-BE49-F238E27FC236}">
                <a16:creationId xmlns:a16="http://schemas.microsoft.com/office/drawing/2014/main" id="{A4E5B303-EBAC-607E-D09A-CD701A7BF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8897" y="1685851"/>
            <a:ext cx="484964" cy="484964"/>
          </a:xfrm>
          <a:prstGeom prst="rect">
            <a:avLst/>
          </a:prstGeom>
        </p:spPr>
      </p:pic>
      <p:pic>
        <p:nvPicPr>
          <p:cNvPr id="26" name="Graphic 25" descr="Dizzy face outline with solid fill">
            <a:extLst>
              <a:ext uri="{FF2B5EF4-FFF2-40B4-BE49-F238E27FC236}">
                <a16:creationId xmlns:a16="http://schemas.microsoft.com/office/drawing/2014/main" id="{A060ECC0-4DEC-45D0-0DBF-31E02596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748" y="2763345"/>
            <a:ext cx="484964" cy="484964"/>
          </a:xfrm>
          <a:prstGeom prst="rect">
            <a:avLst/>
          </a:prstGeom>
        </p:spPr>
      </p:pic>
      <p:pic>
        <p:nvPicPr>
          <p:cNvPr id="27" name="Graphic 26" descr="Dizzy face outline with solid fill">
            <a:extLst>
              <a:ext uri="{FF2B5EF4-FFF2-40B4-BE49-F238E27FC236}">
                <a16:creationId xmlns:a16="http://schemas.microsoft.com/office/drawing/2014/main" id="{688361E4-FA4A-9041-8FDC-1D5010BC5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7187" y="3389772"/>
            <a:ext cx="484964" cy="484964"/>
          </a:xfrm>
          <a:prstGeom prst="rect">
            <a:avLst/>
          </a:prstGeom>
        </p:spPr>
      </p:pic>
      <p:pic>
        <p:nvPicPr>
          <p:cNvPr id="29" name="Graphic 28" descr="Neutral face outline with solid fill">
            <a:extLst>
              <a:ext uri="{FF2B5EF4-FFF2-40B4-BE49-F238E27FC236}">
                <a16:creationId xmlns:a16="http://schemas.microsoft.com/office/drawing/2014/main" id="{3EEB4A1D-6B28-7A07-3761-B2B51BEC1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6719" y="1702435"/>
            <a:ext cx="484964" cy="484964"/>
          </a:xfrm>
          <a:prstGeom prst="rect">
            <a:avLst/>
          </a:prstGeom>
        </p:spPr>
      </p:pic>
      <p:pic>
        <p:nvPicPr>
          <p:cNvPr id="30" name="Graphic 29" descr="Neutral face outline with solid fill">
            <a:extLst>
              <a:ext uri="{FF2B5EF4-FFF2-40B4-BE49-F238E27FC236}">
                <a16:creationId xmlns:a16="http://schemas.microsoft.com/office/drawing/2014/main" id="{CEBBECC0-D202-8660-7F65-AD9B0CE94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6719" y="2763345"/>
            <a:ext cx="484964" cy="484964"/>
          </a:xfrm>
          <a:prstGeom prst="rect">
            <a:avLst/>
          </a:prstGeom>
        </p:spPr>
      </p:pic>
      <p:pic>
        <p:nvPicPr>
          <p:cNvPr id="31" name="Graphic 30" descr="Neutral face outline with solid fill">
            <a:extLst>
              <a:ext uri="{FF2B5EF4-FFF2-40B4-BE49-F238E27FC236}">
                <a16:creationId xmlns:a16="http://schemas.microsoft.com/office/drawing/2014/main" id="{8991C02F-0DA5-3359-DB41-11B33804F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9330" y="3405340"/>
            <a:ext cx="484964" cy="484964"/>
          </a:xfrm>
          <a:prstGeom prst="rect">
            <a:avLst/>
          </a:prstGeom>
        </p:spPr>
      </p:pic>
      <p:pic>
        <p:nvPicPr>
          <p:cNvPr id="4" name="Graphic 3" descr="Angel face with solid fill with solid fill">
            <a:extLst>
              <a:ext uri="{FF2B5EF4-FFF2-40B4-BE49-F238E27FC236}">
                <a16:creationId xmlns:a16="http://schemas.microsoft.com/office/drawing/2014/main" id="{944D5861-32EA-2754-6129-97AADFE120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1730" y="1689554"/>
            <a:ext cx="484965" cy="484965"/>
          </a:xfrm>
          <a:prstGeom prst="rect">
            <a:avLst/>
          </a:prstGeom>
        </p:spPr>
      </p:pic>
      <p:pic>
        <p:nvPicPr>
          <p:cNvPr id="5" name="Graphic 4" descr="Angel face with solid fill with solid fill">
            <a:extLst>
              <a:ext uri="{FF2B5EF4-FFF2-40B4-BE49-F238E27FC236}">
                <a16:creationId xmlns:a16="http://schemas.microsoft.com/office/drawing/2014/main" id="{2146E26A-FD39-7EC3-8E5A-12200DC6BF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2044" y="2200461"/>
            <a:ext cx="484965" cy="484965"/>
          </a:xfrm>
          <a:prstGeom prst="rect">
            <a:avLst/>
          </a:prstGeom>
        </p:spPr>
      </p:pic>
      <p:pic>
        <p:nvPicPr>
          <p:cNvPr id="6" name="Graphic 5" descr="Angel face with solid fill with solid fill">
            <a:extLst>
              <a:ext uri="{FF2B5EF4-FFF2-40B4-BE49-F238E27FC236}">
                <a16:creationId xmlns:a16="http://schemas.microsoft.com/office/drawing/2014/main" id="{6C88E6F0-2E04-E3A6-395E-47864AD59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0054" y="2750626"/>
            <a:ext cx="484965" cy="484965"/>
          </a:xfrm>
          <a:prstGeom prst="rect">
            <a:avLst/>
          </a:prstGeom>
        </p:spPr>
      </p:pic>
      <p:pic>
        <p:nvPicPr>
          <p:cNvPr id="7" name="Graphic 6" descr="Angel face with solid fill with solid fill">
            <a:extLst>
              <a:ext uri="{FF2B5EF4-FFF2-40B4-BE49-F238E27FC236}">
                <a16:creationId xmlns:a16="http://schemas.microsoft.com/office/drawing/2014/main" id="{949CD84B-15FC-B089-9619-685C391CD0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0054" y="3383770"/>
            <a:ext cx="484965" cy="4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3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0A2F-3070-A1E7-7E28-1D34B2FC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Technasium </a:t>
            </a:r>
            <a:r>
              <a:rPr lang="en-US" dirty="0" err="1"/>
              <a:t>scholen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3E86-3498-E6C8-4E88-61A608BE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/>
              <a:t>Voortgezet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Onderzoek &amp; </a:t>
            </a:r>
            <a:r>
              <a:rPr lang="en-US" dirty="0" err="1"/>
              <a:t>Ontwerpen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Challenge Based Learning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3D1A-19D2-2548-BD66-D6918BB4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1BF0B-D2D8-22AF-936C-BE21700E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0546540A-9D77-C0DC-09FA-1F462B1F57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96BFE8-B172-1CF3-562A-05B398211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288" y="2690470"/>
            <a:ext cx="3895878" cy="1074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3A4AF2-4D0A-4F6C-843F-1DB30BA57791}"/>
              </a:ext>
            </a:extLst>
          </p:cNvPr>
          <p:cNvSpPr txBox="1"/>
          <p:nvPr/>
        </p:nvSpPr>
        <p:spPr>
          <a:xfrm>
            <a:off x="4886554" y="3979469"/>
            <a:ext cx="380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Elke </a:t>
            </a:r>
            <a:r>
              <a:rPr lang="en-US" dirty="0" err="1"/>
              <a:t>leerling</a:t>
            </a:r>
            <a:r>
              <a:rPr lang="en-US" dirty="0"/>
              <a:t> </a:t>
            </a:r>
            <a:r>
              <a:rPr lang="en-US" dirty="0" err="1"/>
              <a:t>toekomstmaker</a:t>
            </a:r>
            <a:r>
              <a:rPr lang="en-US" dirty="0"/>
              <a:t>!</a:t>
            </a:r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709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EBDB-812E-1CB0-87E7-0BDAA72C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Leerlijn</a:t>
            </a:r>
            <a:r>
              <a:rPr lang="en-US" dirty="0"/>
              <a:t> Technasium </a:t>
            </a:r>
            <a:endParaRPr lang="en-NL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C513FD-588B-B235-EE06-B277BDDCE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708288"/>
              </p:ext>
            </p:extLst>
          </p:nvPr>
        </p:nvGraphicFramePr>
        <p:xfrm>
          <a:off x="612000" y="938676"/>
          <a:ext cx="8303394" cy="347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098">
                  <a:extLst>
                    <a:ext uri="{9D8B030D-6E8A-4147-A177-3AD203B41FA5}">
                      <a16:colId xmlns:a16="http://schemas.microsoft.com/office/drawing/2014/main" val="3255179769"/>
                    </a:ext>
                  </a:extLst>
                </a:gridCol>
                <a:gridCol w="3526455">
                  <a:extLst>
                    <a:ext uri="{9D8B030D-6E8A-4147-A177-3AD203B41FA5}">
                      <a16:colId xmlns:a16="http://schemas.microsoft.com/office/drawing/2014/main" val="1751762765"/>
                    </a:ext>
                  </a:extLst>
                </a:gridCol>
                <a:gridCol w="3163841">
                  <a:extLst>
                    <a:ext uri="{9D8B030D-6E8A-4147-A177-3AD203B41FA5}">
                      <a16:colId xmlns:a16="http://schemas.microsoft.com/office/drawing/2014/main" val="3776471734"/>
                    </a:ext>
                  </a:extLst>
                </a:gridCol>
              </a:tblGrid>
              <a:tr h="518232">
                <a:tc>
                  <a:txBody>
                    <a:bodyPr/>
                    <a:lstStyle/>
                    <a:p>
                      <a:endParaRPr lang="nl-NL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Onderbouw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Bovenbouw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349162"/>
                  </a:ext>
                </a:extLst>
              </a:tr>
              <a:tr h="518232"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activiteit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Docent schrijft projectboekje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Leerling acquireert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84371"/>
                  </a:ext>
                </a:extLst>
              </a:tr>
              <a:tr h="518232"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Docent bepaalt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Leerlingen schrijven projectplan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247709"/>
                  </a:ext>
                </a:extLst>
              </a:tr>
              <a:tr h="518232"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leerdoelen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Docent coacht leerlingen in opstellen persoonlijke leerdoelen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Leerlingen schrijven een POP en reflecteren erop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228568"/>
                  </a:ext>
                </a:extLst>
              </a:tr>
              <a:tr h="518232"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met 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Groepen samengesteld door docent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Leerlingen kiezen met wie ze willen samenwerken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729458"/>
                  </a:ext>
                </a:extLst>
              </a:tr>
              <a:tr h="518232"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materialen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Gedeeltelijk aangereikt door docenten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noProof="0" dirty="0"/>
                        <a:t>meer en meer zelf geselecteerd door  leerlingen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6104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492E6-A4F0-088F-D8D3-804EB882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747E4-2DA1-9E06-4D16-44DA0BAA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271B-DCD0-3986-E4CC-6AEBB7AB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Profielwerkstuk</a:t>
            </a:r>
            <a:endParaRPr lang="en-NL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9CCE2A7-602E-19B3-CD86-2B12A895E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936720"/>
              </p:ext>
            </p:extLst>
          </p:nvPr>
        </p:nvGraphicFramePr>
        <p:xfrm>
          <a:off x="609600" y="1260475"/>
          <a:ext cx="7923212" cy="23016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34184">
                  <a:extLst>
                    <a:ext uri="{9D8B030D-6E8A-4147-A177-3AD203B41FA5}">
                      <a16:colId xmlns:a16="http://schemas.microsoft.com/office/drawing/2014/main" val="1674072080"/>
                    </a:ext>
                  </a:extLst>
                </a:gridCol>
                <a:gridCol w="5689028">
                  <a:extLst>
                    <a:ext uri="{9D8B030D-6E8A-4147-A177-3AD203B41FA5}">
                      <a16:colId xmlns:a16="http://schemas.microsoft.com/office/drawing/2014/main" val="1294832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Visie/ leerdoel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Zelfstandig onderzoek opzetten en uitvoeren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5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Leerinhoud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Keuze onderwerp door leerlingen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77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Docentrol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Keuze begeleider? Afspraak op verzoek leerlingen?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51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Einddatum ligt vast, tussendeadlines?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234141"/>
                  </a:ext>
                </a:extLst>
              </a:tr>
              <a:tr h="447421"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Groepering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Leerlingen kiezen zelf met wie ze samenwerken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56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Plaats/ materialen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Keuze door leerlingen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8506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BDEF9-EE46-D877-D02E-E4F0BAAE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62267-72AA-4961-B54A-226AE515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Opdracht </a:t>
            </a:r>
            <a:r>
              <a:rPr lang="nl-NL" altLang="nl-NL" dirty="0" err="1"/>
              <a:t>lerarenopliding</a:t>
            </a:r>
            <a:r>
              <a:rPr lang="nl-NL" altLang="nl-NL" dirty="0"/>
              <a:t> vakdidactiek O&amp;O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Ontwerp een training voor O&amp;O leerlingen</a:t>
            </a:r>
          </a:p>
          <a:p>
            <a:pPr>
              <a:defRPr/>
            </a:pPr>
            <a:r>
              <a:rPr lang="nl-NL" altLang="nl-NL" dirty="0"/>
              <a:t>Beschrijf de ingebouwde vrijheidsgraden </a:t>
            </a:r>
            <a:r>
              <a:rPr lang="nl-NL" altLang="nl-NL" dirty="0" err="1"/>
              <a:t>mbv</a:t>
            </a:r>
            <a:r>
              <a:rPr lang="nl-NL" altLang="nl-NL" dirty="0"/>
              <a:t> het curriculaire spinnenweb</a:t>
            </a:r>
          </a:p>
          <a:p>
            <a:pPr>
              <a:defRPr/>
            </a:pPr>
            <a:endParaRPr lang="nl-NL" alt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Degrees of freedom</a:t>
            </a:r>
          </a:p>
        </p:txBody>
      </p:sp>
      <p:sp>
        <p:nvSpPr>
          <p:cNvPr id="20485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rgbClr val="16144C"/>
                </a:solidFill>
                <a:latin typeface="Verdan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16144C"/>
                </a:solidFill>
                <a:latin typeface="Verdan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16144C"/>
                </a:solidFill>
                <a:latin typeface="Verdan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90D045-4215-4744-BAD1-202CD0975D45}" type="slidenum">
              <a:rPr lang="nl-NL" altLang="nl-NL" sz="105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nl-NL" altLang="nl-NL" sz="1050"/>
          </a:p>
        </p:txBody>
      </p:sp>
      <p:pic>
        <p:nvPicPr>
          <p:cNvPr id="3" name="Afbeelding 1">
            <a:extLst>
              <a:ext uri="{FF2B5EF4-FFF2-40B4-BE49-F238E27FC236}">
                <a16:creationId xmlns:a16="http://schemas.microsoft.com/office/drawing/2014/main" id="{1E03E9A8-85AF-F8DF-AB71-1845ABA33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31" y="1903041"/>
            <a:ext cx="3732085" cy="25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CB32-F6DF-A754-78EF-44DD4D89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Activiteit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377F-5F38-5C6A-07E1-DF03E642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noProof="0" dirty="0"/>
              <a:t>Kies een lesactiviteit waar je bij betrokken bent in de toekomst</a:t>
            </a:r>
          </a:p>
          <a:p>
            <a:pPr marL="285750" indent="-285750">
              <a:buFontTx/>
              <a:buChar char="-"/>
            </a:pPr>
            <a:r>
              <a:rPr lang="nl-NL" noProof="0" dirty="0"/>
              <a:t>Beschrijf de activiteit beknopt aan de hand van het curriculaire spinnenweb</a:t>
            </a:r>
          </a:p>
          <a:p>
            <a:pPr marL="285750" indent="-285750">
              <a:buFontTx/>
              <a:buChar char="-"/>
            </a:pPr>
            <a:r>
              <a:rPr lang="nl-NL" noProof="0" dirty="0"/>
              <a:t>Bij welke elementen zijn meer vrijheidsgraden voor leerlingen mogelijk?</a:t>
            </a:r>
          </a:p>
          <a:p>
            <a:pPr marL="285750" indent="-285750">
              <a:buFontTx/>
              <a:buChar char="-"/>
            </a:pPr>
            <a:endParaRPr lang="nl-NL" noProof="0" dirty="0"/>
          </a:p>
          <a:p>
            <a:r>
              <a:rPr lang="nl-NL" noProof="0" dirty="0"/>
              <a:t>Welke effecten verwacht je?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65F05-034E-D4F6-8E62-34247089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2CEF2-6491-19FD-D515-FCD82E87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64733-0775-5BB7-8FFA-514FE5D3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97" y="2723691"/>
            <a:ext cx="30765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ijdelijke aanduiding voor afbeelding 3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9" b="10659"/>
          <a:stretch>
            <a:fillRect/>
          </a:stretch>
        </p:blipFill>
        <p:spPr>
          <a:xfrm>
            <a:off x="-1" y="724258"/>
            <a:ext cx="9144001" cy="3884612"/>
          </a:xfrm>
        </p:spPr>
      </p:pic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-2" y="4899151"/>
            <a:ext cx="9144001" cy="244349"/>
          </a:xfrm>
        </p:spPr>
        <p:txBody>
          <a:bodyPr/>
          <a:lstStyle/>
          <a:p>
            <a:r>
              <a:rPr lang="nl-NL" dirty="0"/>
              <a:t>Elise Quant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-2" y="3703320"/>
            <a:ext cx="9144002" cy="1195831"/>
          </a:xfrm>
        </p:spPr>
        <p:txBody>
          <a:bodyPr/>
          <a:lstStyle/>
          <a:p>
            <a:r>
              <a:rPr lang="en-US" sz="2800" b="0" dirty="0" err="1"/>
              <a:t>Vrijheidsgraden</a:t>
            </a:r>
            <a:r>
              <a:rPr lang="en-US" sz="2800" b="0" dirty="0"/>
              <a:t> </a:t>
            </a:r>
            <a:r>
              <a:rPr lang="en-US" sz="2800" b="0" dirty="0" err="1"/>
              <a:t>voor</a:t>
            </a:r>
            <a:r>
              <a:rPr lang="en-US" sz="2800" b="0" dirty="0"/>
              <a:t> </a:t>
            </a:r>
            <a:r>
              <a:rPr lang="en-US" sz="2800" b="0" dirty="0" err="1"/>
              <a:t>leerlingen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7489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CF7A-3B9D-03E7-ADD0-6B2591792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2F88-2F85-D43B-44D9-A7A57C81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Activiteit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51CD-341A-E7F8-4CCF-64B3C105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Bij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elementen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vrijheidsgraden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Welke </a:t>
            </a:r>
            <a:r>
              <a:rPr lang="en-US" dirty="0" err="1"/>
              <a:t>positieve</a:t>
            </a:r>
            <a:r>
              <a:rPr lang="en-US" dirty="0"/>
              <a:t> </a:t>
            </a:r>
            <a:r>
              <a:rPr lang="en-US" dirty="0" err="1"/>
              <a:t>effecten</a:t>
            </a:r>
            <a:r>
              <a:rPr lang="en-US" dirty="0"/>
              <a:t> </a:t>
            </a:r>
            <a:r>
              <a:rPr lang="en-US" dirty="0" err="1"/>
              <a:t>verwacht</a:t>
            </a:r>
            <a:r>
              <a:rPr lang="en-US" dirty="0"/>
              <a:t> je?</a:t>
            </a:r>
          </a:p>
          <a:p>
            <a:pPr marL="285750" indent="-285750">
              <a:buFontTx/>
              <a:buChar char="-"/>
            </a:pPr>
            <a:r>
              <a:rPr lang="en-US" dirty="0"/>
              <a:t>Voor </a:t>
            </a:r>
            <a:r>
              <a:rPr lang="en-US" dirty="0" err="1"/>
              <a:t>leerlingen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Voor </a:t>
            </a:r>
            <a:r>
              <a:rPr lang="en-US" dirty="0" err="1"/>
              <a:t>docenten</a:t>
            </a:r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nadelen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Voor </a:t>
            </a:r>
            <a:r>
              <a:rPr lang="en-US" dirty="0" err="1"/>
              <a:t>leerlingen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Voor </a:t>
            </a:r>
            <a:r>
              <a:rPr lang="en-US" dirty="0" err="1"/>
              <a:t>docenten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F116-3B3B-A447-C5D1-3F1ECDE2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52DAB-7460-891E-03B2-898AF4DE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3025C-5C3B-513B-FC8B-F7716C37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97" y="2723691"/>
            <a:ext cx="30765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25CC-69BE-F29D-6468-E2D6CD7D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Discussie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BFB0-7F19-449B-CD67-43EBFC3D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/>
              <a:t>Heeft</a:t>
            </a:r>
            <a:r>
              <a:rPr lang="en-US" dirty="0"/>
              <a:t> het </a:t>
            </a:r>
            <a:r>
              <a:rPr lang="en-US" dirty="0" err="1"/>
              <a:t>geholpen</a:t>
            </a:r>
            <a:r>
              <a:rPr lang="en-US" dirty="0"/>
              <a:t> om met </a:t>
            </a:r>
            <a:r>
              <a:rPr lang="en-US" dirty="0" err="1"/>
              <a:t>behulp</a:t>
            </a:r>
            <a:r>
              <a:rPr lang="en-US" dirty="0"/>
              <a:t> van het </a:t>
            </a:r>
            <a:r>
              <a:rPr lang="en-US" dirty="0" err="1"/>
              <a:t>curriculaire</a:t>
            </a:r>
            <a:r>
              <a:rPr lang="en-US" dirty="0"/>
              <a:t> </a:t>
            </a:r>
            <a:r>
              <a:rPr lang="en-US" dirty="0" err="1"/>
              <a:t>spinnenweb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je </a:t>
            </a:r>
            <a:r>
              <a:rPr lang="en-US" dirty="0" err="1"/>
              <a:t>ontderwijsontwerp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en </a:t>
            </a:r>
            <a:r>
              <a:rPr lang="en-US" dirty="0" err="1"/>
              <a:t>mogelijkheden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virjheidsgraden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ontdekken</a:t>
            </a:r>
            <a:r>
              <a:rPr lang="en-US" dirty="0"/>
              <a:t>?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Wil je het </a:t>
            </a:r>
            <a:r>
              <a:rPr lang="en-US" dirty="0" err="1"/>
              <a:t>proberen</a:t>
            </a:r>
            <a:r>
              <a:rPr lang="en-US" dirty="0"/>
              <a:t> om </a:t>
            </a:r>
            <a:r>
              <a:rPr lang="en-US" dirty="0" err="1"/>
              <a:t>leerlignen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vrijheidsgraden</a:t>
            </a:r>
            <a:r>
              <a:rPr lang="en-US" dirty="0"/>
              <a:t> in je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?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Is je 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workshop </a:t>
            </a:r>
            <a:r>
              <a:rPr lang="en-US" dirty="0" err="1"/>
              <a:t>gehaald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Wat </a:t>
            </a:r>
            <a:r>
              <a:rPr lang="en-US" dirty="0" err="1"/>
              <a:t>blijft</a:t>
            </a:r>
            <a:r>
              <a:rPr lang="en-US" dirty="0"/>
              <a:t> je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workshop?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3FB23-5FB6-CA06-89F5-EF133FAA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89CA5-833C-45E7-A7D7-F1DBAF57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911BD-B1D0-9075-0DB8-96DA03CF3E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89178" y="4772381"/>
            <a:ext cx="6332507" cy="351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Degrees of freedom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4499D-4699-1A15-20E4-A033A9A79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12001" y="4773600"/>
            <a:ext cx="377178" cy="351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B7CEC10D-CD46-426F-915E-6C78530279CB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52B8D-270D-5DAB-639B-287BAD85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544228"/>
            <a:ext cx="7923213" cy="394448"/>
          </a:xfrm>
        </p:spPr>
        <p:txBody>
          <a:bodyPr anchor="ctr">
            <a:normAutofit/>
          </a:bodyPr>
          <a:lstStyle/>
          <a:p>
            <a:r>
              <a:rPr lang="en-US" dirty="0"/>
              <a:t>Curling docent?</a:t>
            </a:r>
            <a:endParaRPr lang="en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BA91B-E040-D6C8-7B3C-776F67EF6E4B}"/>
              </a:ext>
            </a:extLst>
          </p:cNvPr>
          <p:cNvSpPr txBox="1"/>
          <p:nvPr/>
        </p:nvSpPr>
        <p:spPr>
          <a:xfrm>
            <a:off x="610100" y="1260000"/>
            <a:ext cx="3866106" cy="33104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514350">
              <a:spcBef>
                <a:spcPts val="413"/>
              </a:spcBef>
              <a:spcAft>
                <a:spcPts val="413"/>
              </a:spcAft>
            </a:pPr>
            <a:r>
              <a:rPr lang="en-US" sz="1650" kern="1200" dirty="0">
                <a:solidFill>
                  <a:schemeClr val="bg1"/>
                </a:solidFill>
              </a:rPr>
              <a:t>Heb </a:t>
            </a:r>
            <a:r>
              <a:rPr lang="en-US" sz="1650" kern="1200" dirty="0" err="1">
                <a:solidFill>
                  <a:schemeClr val="bg1"/>
                </a:solidFill>
              </a:rPr>
              <a:t>vertrouwen</a:t>
            </a:r>
            <a:r>
              <a:rPr lang="en-US" sz="1650" kern="1200" dirty="0">
                <a:solidFill>
                  <a:schemeClr val="bg1"/>
                </a:solidFill>
              </a:rPr>
              <a:t> in je </a:t>
            </a:r>
            <a:r>
              <a:rPr lang="en-US" sz="1650" kern="1200" dirty="0" err="1">
                <a:solidFill>
                  <a:schemeClr val="bg1"/>
                </a:solidFill>
              </a:rPr>
              <a:t>leerlingen</a:t>
            </a:r>
            <a:r>
              <a:rPr lang="en-US" sz="1650" kern="1200" dirty="0">
                <a:solidFill>
                  <a:schemeClr val="bg1"/>
                </a:solidFill>
              </a:rPr>
              <a:t>!</a:t>
            </a:r>
          </a:p>
          <a:p>
            <a:pPr defTabSz="514350">
              <a:spcBef>
                <a:spcPts val="413"/>
              </a:spcBef>
              <a:spcAft>
                <a:spcPts val="413"/>
              </a:spcAft>
            </a:pPr>
            <a:r>
              <a:rPr lang="en-US" sz="1650" kern="1200" dirty="0" err="1">
                <a:solidFill>
                  <a:schemeClr val="bg1"/>
                </a:solidFill>
              </a:rPr>
              <a:t>Worstelen</a:t>
            </a:r>
            <a:r>
              <a:rPr lang="en-US" sz="1650" kern="1200" dirty="0">
                <a:solidFill>
                  <a:schemeClr val="bg1"/>
                </a:solidFill>
              </a:rPr>
              <a:t> is </a:t>
            </a:r>
            <a:r>
              <a:rPr lang="en-US" sz="1650" kern="1200" dirty="0" err="1">
                <a:solidFill>
                  <a:schemeClr val="bg1"/>
                </a:solidFill>
              </a:rPr>
              <a:t>aanpassen</a:t>
            </a:r>
            <a:r>
              <a:rPr lang="en-US" sz="1650" kern="1200" dirty="0">
                <a:solidFill>
                  <a:schemeClr val="bg1"/>
                </a:solidFill>
              </a:rPr>
              <a:t> </a:t>
            </a:r>
            <a:r>
              <a:rPr lang="en-US" sz="1650" kern="1200" dirty="0" err="1">
                <a:solidFill>
                  <a:schemeClr val="bg1"/>
                </a:solidFill>
              </a:rPr>
              <a:t>aan</a:t>
            </a:r>
            <a:r>
              <a:rPr lang="en-US" sz="1650" kern="1200" dirty="0">
                <a:solidFill>
                  <a:schemeClr val="bg1"/>
                </a:solidFill>
              </a:rPr>
              <a:t> </a:t>
            </a:r>
            <a:r>
              <a:rPr lang="en-US" sz="1650" kern="1200" dirty="0" err="1">
                <a:solidFill>
                  <a:schemeClr val="bg1"/>
                </a:solidFill>
              </a:rPr>
              <a:t>nieuwe</a:t>
            </a:r>
            <a:r>
              <a:rPr lang="en-US" sz="1650" kern="1200" dirty="0">
                <a:solidFill>
                  <a:schemeClr val="bg1"/>
                </a:solidFill>
              </a:rPr>
              <a:t> </a:t>
            </a:r>
            <a:r>
              <a:rPr lang="en-US" sz="1650" kern="1200" dirty="0" err="1">
                <a:solidFill>
                  <a:schemeClr val="bg1"/>
                </a:solidFill>
              </a:rPr>
              <a:t>verwachtingen</a:t>
            </a:r>
            <a:endParaRPr lang="en-US" sz="1650" kern="1200" dirty="0">
              <a:solidFill>
                <a:schemeClr val="bg1"/>
              </a:solidFill>
            </a:endParaRPr>
          </a:p>
          <a:p>
            <a:pPr defTabSz="514350">
              <a:spcBef>
                <a:spcPts val="413"/>
              </a:spcBef>
              <a:spcAft>
                <a:spcPts val="413"/>
              </a:spcAft>
            </a:pPr>
            <a:r>
              <a:rPr lang="en-US" sz="1650" dirty="0">
                <a:solidFill>
                  <a:schemeClr val="bg1"/>
                </a:solidFill>
              </a:rPr>
              <a:t>D</a:t>
            </a:r>
            <a:r>
              <a:rPr lang="en-US" sz="1650" kern="1200" dirty="0">
                <a:solidFill>
                  <a:schemeClr val="bg1"/>
                </a:solidFill>
              </a:rPr>
              <a:t>oel is om </a:t>
            </a:r>
            <a:r>
              <a:rPr lang="en-US" sz="1650" kern="1200" dirty="0" err="1">
                <a:solidFill>
                  <a:schemeClr val="bg1"/>
                </a:solidFill>
              </a:rPr>
              <a:t>zelfstandig</a:t>
            </a:r>
            <a:r>
              <a:rPr lang="en-US" sz="1650" kern="1200" dirty="0">
                <a:solidFill>
                  <a:schemeClr val="bg1"/>
                </a:solidFill>
              </a:rPr>
              <a:t> </a:t>
            </a:r>
            <a:r>
              <a:rPr lang="en-US" sz="1650" kern="1200" dirty="0" err="1">
                <a:solidFill>
                  <a:schemeClr val="bg1"/>
                </a:solidFill>
              </a:rPr>
              <a:t>te</a:t>
            </a:r>
            <a:r>
              <a:rPr lang="en-US" sz="1650" kern="1200" dirty="0">
                <a:solidFill>
                  <a:schemeClr val="bg1"/>
                </a:solidFill>
              </a:rPr>
              <a:t> </a:t>
            </a:r>
            <a:r>
              <a:rPr lang="en-US" sz="1650" kern="1200" dirty="0" err="1">
                <a:solidFill>
                  <a:schemeClr val="bg1"/>
                </a:solidFill>
              </a:rPr>
              <a:t>worden</a:t>
            </a:r>
            <a:r>
              <a:rPr lang="en-US" sz="1650" kern="1200" dirty="0">
                <a:solidFill>
                  <a:schemeClr val="bg1"/>
                </a:solidFill>
              </a:rPr>
              <a:t>!</a:t>
            </a:r>
          </a:p>
          <a:p>
            <a:pPr defTabSz="514350">
              <a:spcBef>
                <a:spcPts val="413"/>
              </a:spcBef>
              <a:spcAft>
                <a:spcPts val="413"/>
              </a:spcAft>
            </a:pPr>
            <a:endParaRPr lang="en-US" sz="1650" kern="12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A group of people playing curling&#10;&#10;AI-generated content may be incorrect.">
            <a:extLst>
              <a:ext uri="{FF2B5EF4-FFF2-40B4-BE49-F238E27FC236}">
                <a16:creationId xmlns:a16="http://schemas.microsoft.com/office/drawing/2014/main" id="{652834C3-28CE-F8E7-7287-094A92C3F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93" r="11643" b="-1"/>
          <a:stretch>
            <a:fillRect/>
          </a:stretch>
        </p:blipFill>
        <p:spPr>
          <a:xfrm>
            <a:off x="4666706" y="1260000"/>
            <a:ext cx="3866106" cy="3310413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0C4AF-5A22-F97B-DE96-8E64F1BE5113}"/>
              </a:ext>
            </a:extLst>
          </p:cNvPr>
          <p:cNvSpPr txBox="1"/>
          <p:nvPr/>
        </p:nvSpPr>
        <p:spPr>
          <a:xfrm>
            <a:off x="6225770" y="437035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L" sz="700">
                <a:solidFill>
                  <a:srgbClr val="FFFFFF"/>
                </a:solidFill>
                <a:hlinkClick r:id="rId3" tooltip="https://commons.wikimedia.org/wiki/File:2010_Winter_Olympics_-_Curling_-_Women_-_GBR-SW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L" sz="700">
                <a:solidFill>
                  <a:srgbClr val="FFFFFF"/>
                </a:solidFill>
              </a:rPr>
              <a:t> by Unknown Author is licensed under </a:t>
            </a:r>
            <a:r>
              <a:rPr lang="en-N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F88BB5C-D211-D6B8-2799-A0FFD6F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54" y="490333"/>
            <a:ext cx="7923213" cy="394448"/>
          </a:xfrm>
        </p:spPr>
        <p:txBody>
          <a:bodyPr/>
          <a:lstStyle/>
          <a:p>
            <a:r>
              <a:rPr lang="en-US" dirty="0" err="1"/>
              <a:t>Studenten</a:t>
            </a:r>
            <a:r>
              <a:rPr lang="en-US" dirty="0"/>
              <a:t> project</a:t>
            </a:r>
          </a:p>
        </p:txBody>
      </p:sp>
      <p:pic>
        <p:nvPicPr>
          <p:cNvPr id="7" name="Content Placeholder 6" descr="A cartoon of men standing next to each other&#10;&#10;Description automatically generated">
            <a:extLst>
              <a:ext uri="{FF2B5EF4-FFF2-40B4-BE49-F238E27FC236}">
                <a16:creationId xmlns:a16="http://schemas.microsoft.com/office/drawing/2014/main" id="{A2BC1FD4-E41C-7285-47B1-79CEAA5F6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06" y="972448"/>
            <a:ext cx="4923908" cy="3483666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30C7B-C041-B3D5-1AB1-1767F704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332507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Degrees of freedom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AC17D-1F1E-F258-54C2-C098691E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1" y="4773600"/>
            <a:ext cx="377178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7CEC10D-CD46-426F-915E-6C78530279CB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C0AD-C344-D3F5-4E1A-DBDE09BC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Welkom!</a:t>
            </a:r>
            <a:endParaRPr lang="en-NL" dirty="0"/>
          </a:p>
        </p:txBody>
      </p:sp>
      <p:pic>
        <p:nvPicPr>
          <p:cNvPr id="7" name="Content Placeholder 6" descr="A person wearing glasses and a floral shirt&#10;&#10;AI-generated content may be incorrect.">
            <a:extLst>
              <a:ext uri="{FF2B5EF4-FFF2-40B4-BE49-F238E27FC236}">
                <a16:creationId xmlns:a16="http://schemas.microsoft.com/office/drawing/2014/main" id="{E4634A4E-4D77-567E-ECAD-13C855280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3" y="1519647"/>
            <a:ext cx="1666503" cy="166650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77578-C615-04F1-553A-D87818BC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8E7BD-472F-62CC-4F8A-8F51F710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A468E-4232-B91E-4492-A70BC14DBFF5}"/>
              </a:ext>
            </a:extLst>
          </p:cNvPr>
          <p:cNvSpPr txBox="1"/>
          <p:nvPr/>
        </p:nvSpPr>
        <p:spPr>
          <a:xfrm>
            <a:off x="893354" y="3398943"/>
            <a:ext cx="316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ir.</a:t>
            </a:r>
            <a:r>
              <a:rPr lang="en-US" dirty="0"/>
              <a:t> Elise Quant</a:t>
            </a:r>
          </a:p>
          <a:p>
            <a:r>
              <a:rPr lang="en-US" dirty="0"/>
              <a:t>(</a:t>
            </a:r>
            <a:r>
              <a:rPr lang="en-US" dirty="0" err="1"/>
              <a:t>vakdidacticus</a:t>
            </a:r>
            <a:r>
              <a:rPr lang="en-US" dirty="0"/>
              <a:t> O&amp;O/ </a:t>
            </a:r>
            <a:r>
              <a:rPr lang="en-US" dirty="0" err="1"/>
              <a:t>nlt</a:t>
            </a:r>
            <a:r>
              <a:rPr lang="en-US" dirty="0"/>
              <a:t>)</a:t>
            </a:r>
          </a:p>
          <a:p>
            <a:r>
              <a:rPr lang="en-US" dirty="0"/>
              <a:t>TU Eindhoven, ESoE</a:t>
            </a:r>
            <a:endParaRPr lang="en-NL" dirty="0"/>
          </a:p>
        </p:txBody>
      </p:sp>
      <p:pic>
        <p:nvPicPr>
          <p:cNvPr id="3" name="Content Placeholder 6" descr="A group of hands holding up letters&#10;&#10;Description automatically generated">
            <a:extLst>
              <a:ext uri="{FF2B5EF4-FFF2-40B4-BE49-F238E27FC236}">
                <a16:creationId xmlns:a16="http://schemas.microsoft.com/office/drawing/2014/main" id="{D6A8ADB5-DCA8-2467-B8BC-C8D1E0AE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94064" y="1315174"/>
            <a:ext cx="4841149" cy="1870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5059A-3D20-5ED8-BD25-19CAFDC794B7}"/>
              </a:ext>
            </a:extLst>
          </p:cNvPr>
          <p:cNvSpPr txBox="1"/>
          <p:nvPr/>
        </p:nvSpPr>
        <p:spPr>
          <a:xfrm>
            <a:off x="5396424" y="2976066"/>
            <a:ext cx="4393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900" dirty="0">
                <a:hlinkClick r:id="rId4" tooltip="https://maken.wikiwijs.nl/91227/Webkwestie"/>
              </a:rPr>
              <a:t>This Photo</a:t>
            </a:r>
            <a:r>
              <a:rPr lang="en-NL" sz="900" dirty="0"/>
              <a:t> by Unknown Author is licensed under </a:t>
            </a:r>
            <a:r>
              <a:rPr lang="en-NL" sz="900" dirty="0">
                <a:hlinkClick r:id="rId5" tooltip="https://creativecommons.org/licenses/by/3.0/"/>
              </a:rPr>
              <a:t>CC BY</a:t>
            </a:r>
            <a:endParaRPr lang="en-NL" sz="900" dirty="0"/>
          </a:p>
        </p:txBody>
      </p:sp>
    </p:spTree>
    <p:extLst>
      <p:ext uri="{BB962C8B-B14F-4D97-AF65-F5344CB8AC3E}">
        <p14:creationId xmlns:p14="http://schemas.microsoft.com/office/powerpoint/2010/main" val="1795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Opzet</a:t>
            </a:r>
            <a:r>
              <a:rPr lang="en-US" dirty="0"/>
              <a:t> workshop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Tx/>
              <a:buAutoNum type="arabicPeriod"/>
              <a:defRPr/>
            </a:pPr>
            <a:r>
              <a:rPr lang="nl-NL" altLang="nl-NL" dirty="0"/>
              <a:t>Introductie</a:t>
            </a:r>
          </a:p>
          <a:p>
            <a:pPr marL="385763" indent="-385763">
              <a:buFontTx/>
              <a:buAutoNum type="arabicPeriod"/>
              <a:defRPr/>
            </a:pPr>
            <a:r>
              <a:rPr lang="nl-NL" altLang="nl-NL" dirty="0"/>
              <a:t>Voorbeelden</a:t>
            </a:r>
          </a:p>
          <a:p>
            <a:pPr marL="385763" indent="-385763">
              <a:buFontTx/>
              <a:buAutoNum type="arabicPeriod"/>
              <a:defRPr/>
            </a:pPr>
            <a:r>
              <a:rPr lang="nl-NL" altLang="nl-NL" dirty="0"/>
              <a:t>Zelf aan de slag</a:t>
            </a:r>
          </a:p>
          <a:p>
            <a:pPr marL="385763" indent="-385763">
              <a:buFontTx/>
              <a:buAutoNum type="arabicPeriod"/>
              <a:defRPr/>
            </a:pPr>
            <a:r>
              <a:rPr lang="nl-NL" altLang="nl-NL" dirty="0"/>
              <a:t>Conclusie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456" y="0"/>
            <a:ext cx="457239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1439466" y="789385"/>
            <a:ext cx="5562600" cy="586978"/>
          </a:xfrm>
        </p:spPr>
        <p:txBody>
          <a:bodyPr/>
          <a:lstStyle/>
          <a:p>
            <a:r>
              <a:rPr lang="nl-NL" altLang="nl-NL" dirty="0"/>
              <a:t>1. Introductie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Degrees of freedom</a:t>
            </a:r>
            <a:endParaRPr lang="nl-NL" dirty="0"/>
          </a:p>
        </p:txBody>
      </p:sp>
      <p:sp>
        <p:nvSpPr>
          <p:cNvPr id="17412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rgbClr val="16144C"/>
                </a:solidFill>
                <a:latin typeface="Verdan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16144C"/>
                </a:solidFill>
                <a:latin typeface="Verdan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16144C"/>
                </a:solidFill>
                <a:latin typeface="Verdan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6144C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CDF228-C092-460C-A67A-0BAF5F94680A}" type="slidenum">
              <a:rPr lang="nl-NL" altLang="nl-NL" sz="105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nl-NL" altLang="nl-NL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6C3E9-78E6-72FD-E2C6-8EBBD2812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Wat </a:t>
            </a:r>
            <a:r>
              <a:rPr lang="en-US" sz="2000" dirty="0" err="1"/>
              <a:t>vinden</a:t>
            </a:r>
            <a:r>
              <a:rPr lang="en-US" sz="2000" dirty="0"/>
              <a:t> we </a:t>
            </a:r>
            <a:r>
              <a:rPr lang="en-US" sz="2000" dirty="0" err="1"/>
              <a:t>belangrijk</a:t>
            </a:r>
            <a:r>
              <a:rPr lang="en-US" sz="2000" dirty="0"/>
              <a:t> in de </a:t>
            </a:r>
            <a:r>
              <a:rPr lang="en-US" sz="2000" dirty="0" err="1"/>
              <a:t>ontwikkeling</a:t>
            </a:r>
            <a:r>
              <a:rPr lang="en-US" sz="2000" dirty="0"/>
              <a:t> van </a:t>
            </a:r>
            <a:r>
              <a:rPr lang="en-US" sz="2000" dirty="0" err="1"/>
              <a:t>jonge</a:t>
            </a:r>
            <a:r>
              <a:rPr lang="en-US" sz="2000" dirty="0"/>
              <a:t> </a:t>
            </a:r>
            <a:r>
              <a:rPr lang="en-US" sz="2000" dirty="0" err="1"/>
              <a:t>mensen</a:t>
            </a:r>
            <a:r>
              <a:rPr lang="en-US" sz="2000" dirty="0"/>
              <a:t>? </a:t>
            </a:r>
          </a:p>
          <a:p>
            <a:endParaRPr lang="en-US" sz="2000" dirty="0"/>
          </a:p>
          <a:p>
            <a:r>
              <a:rPr lang="en-US" sz="2000" dirty="0"/>
              <a:t>Hoe </a:t>
            </a:r>
            <a:r>
              <a:rPr lang="en-US" sz="2000" dirty="0" err="1"/>
              <a:t>kunnen</a:t>
            </a:r>
            <a:r>
              <a:rPr lang="en-US" sz="2000" dirty="0"/>
              <a:t> we </a:t>
            </a:r>
            <a:r>
              <a:rPr lang="en-US" sz="2000" dirty="0" err="1"/>
              <a:t>bevorderen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leerlingen</a:t>
            </a:r>
            <a:r>
              <a:rPr lang="en-US" sz="2000" dirty="0"/>
              <a:t> </a:t>
            </a:r>
            <a:r>
              <a:rPr lang="en-US" sz="2000" dirty="0" err="1"/>
              <a:t>uitgroeien</a:t>
            </a:r>
            <a:r>
              <a:rPr lang="en-US" sz="2000" dirty="0"/>
              <a:t> tot </a:t>
            </a:r>
            <a:r>
              <a:rPr lang="en-US" sz="2000" dirty="0" err="1"/>
              <a:t>zelfstandigen</a:t>
            </a:r>
            <a:r>
              <a:rPr lang="en-US" sz="2000" dirty="0"/>
              <a:t> </a:t>
            </a:r>
            <a:r>
              <a:rPr lang="en-US" sz="2000" dirty="0" err="1"/>
              <a:t>kritische</a:t>
            </a:r>
            <a:r>
              <a:rPr lang="en-US" sz="2000" dirty="0"/>
              <a:t> burgers die </a:t>
            </a:r>
            <a:r>
              <a:rPr lang="en-US" sz="2000" dirty="0" err="1"/>
              <a:t>kunnen</a:t>
            </a:r>
            <a:r>
              <a:rPr lang="en-US" sz="2000" dirty="0"/>
              <a:t> </a:t>
            </a:r>
            <a:r>
              <a:rPr lang="en-US" sz="2000" dirty="0" err="1"/>
              <a:t>bijdragen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de </a:t>
            </a:r>
            <a:r>
              <a:rPr lang="en-US" sz="2000" dirty="0" err="1"/>
              <a:t>uitdagingen</a:t>
            </a:r>
            <a:r>
              <a:rPr lang="en-US" sz="2000" dirty="0"/>
              <a:t> in de </a:t>
            </a:r>
            <a:r>
              <a:rPr lang="en-US" sz="2000" dirty="0" err="1"/>
              <a:t>wereld</a:t>
            </a:r>
            <a:r>
              <a:rPr lang="en-US" sz="2000" dirty="0"/>
              <a:t>?</a:t>
            </a:r>
            <a:endParaRPr lang="en-US" dirty="0"/>
          </a:p>
          <a:p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C3FFD-E91E-B69B-D78C-B5AE42DFD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285" y="2787161"/>
            <a:ext cx="244172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16CD-6B8B-FEA0-518D-F803728D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alignment </a:t>
            </a:r>
            <a:r>
              <a:rPr lang="en-US" sz="2400" dirty="0"/>
              <a:t>(Biggs,1996)</a:t>
            </a:r>
            <a:endParaRPr lang="en-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EBF1F3-EA63-2918-799D-F6A09527B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777" y="1029452"/>
            <a:ext cx="4339003" cy="33099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64C27-DCF8-676E-FDCE-742D59D6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3800B-7B12-955E-8CFD-43CA9400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A7F84-17AE-9E10-DA76-A2967AF70A9F}"/>
              </a:ext>
            </a:extLst>
          </p:cNvPr>
          <p:cNvSpPr txBox="1"/>
          <p:nvPr/>
        </p:nvSpPr>
        <p:spPr>
          <a:xfrm>
            <a:off x="612000" y="1395663"/>
            <a:ext cx="29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 we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zelfstandig</a:t>
            </a:r>
            <a:r>
              <a:rPr lang="en-US" dirty="0"/>
              <a:t> en </a:t>
            </a:r>
            <a:r>
              <a:rPr lang="en-US" dirty="0" err="1"/>
              <a:t>kritische</a:t>
            </a:r>
            <a:r>
              <a:rPr lang="en-US" dirty="0"/>
              <a:t> burgers </a:t>
            </a:r>
            <a:r>
              <a:rPr lang="en-US" dirty="0" err="1"/>
              <a:t>worden</a:t>
            </a:r>
            <a:r>
              <a:rPr lang="en-US" dirty="0"/>
              <a:t>: Hoe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oefenen</a:t>
            </a:r>
            <a:r>
              <a:rPr lang="en-US" dirty="0"/>
              <a:t>?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789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219B0-5E94-5653-3DB1-FD239E8B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Zelfsturend</a:t>
            </a:r>
            <a:r>
              <a:rPr lang="en-US" dirty="0"/>
              <a:t> </a:t>
            </a:r>
            <a:r>
              <a:rPr lang="en-US" dirty="0" err="1"/>
              <a:t>leren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9D0F2-E654-891B-F970-F5A89D629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hoeverre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zichzelf</a:t>
            </a:r>
            <a:r>
              <a:rPr lang="en-US" dirty="0"/>
              <a:t> </a:t>
            </a:r>
            <a:r>
              <a:rPr lang="en-US" dirty="0" err="1"/>
              <a:t>sturen</a:t>
            </a:r>
            <a:r>
              <a:rPr lang="en-US" dirty="0"/>
              <a:t>?</a:t>
            </a:r>
          </a:p>
          <a:p>
            <a:r>
              <a:rPr lang="en-US" dirty="0"/>
              <a:t>Hoe </a:t>
            </a:r>
            <a:r>
              <a:rPr lang="en-US" dirty="0" err="1"/>
              <a:t>kun</a:t>
            </a:r>
            <a:r>
              <a:rPr lang="en-US" dirty="0"/>
              <a:t> je </a:t>
            </a:r>
            <a:r>
              <a:rPr lang="en-US" dirty="0" err="1"/>
              <a:t>constructieve</a:t>
            </a:r>
            <a:r>
              <a:rPr lang="en-US" dirty="0"/>
              <a:t> </a:t>
            </a:r>
            <a:r>
              <a:rPr lang="en-US" dirty="0" err="1"/>
              <a:t>frictie</a:t>
            </a:r>
            <a:r>
              <a:rPr lang="en-US" dirty="0"/>
              <a:t> </a:t>
            </a:r>
            <a:r>
              <a:rPr lang="en-US" dirty="0" err="1"/>
              <a:t>bevorderen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67CD8-2247-51B7-0A8E-7B67B9A8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48496-3365-BC78-CF14-B88C8C77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6DBA5-BD54-1F91-4259-1C71CC3E2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40" y="1258781"/>
            <a:ext cx="4454557" cy="27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2531-E6F8-C75D-1718-BF85F669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friction </a:t>
            </a:r>
            <a:r>
              <a:rPr lang="en-US" sz="2400" dirty="0"/>
              <a:t>(Vermunt &amp; </a:t>
            </a:r>
            <a:r>
              <a:rPr lang="en-US" sz="2400" dirty="0" err="1"/>
              <a:t>Verloop</a:t>
            </a:r>
            <a:r>
              <a:rPr lang="en-US" sz="2400" dirty="0"/>
              <a:t>, 1999)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E32B1-86EA-B2F7-3356-59F8A31A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Degrees of freedom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1DFD4-5B9B-0D4D-6F48-76812B63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1B6864-431F-41AC-94A2-17B80B5C55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017501"/>
            <a:ext cx="8185428" cy="18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D5560F-6E01-8060-972C-1001AC52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75" y="3152850"/>
            <a:ext cx="931152" cy="13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e">
  <a:themeElements>
    <a:clrScheme name="ESoE">
      <a:dk1>
        <a:sysClr val="windowText" lastClr="000000"/>
      </a:dk1>
      <a:lt1>
        <a:sysClr val="window" lastClr="FFFFFF"/>
      </a:lt1>
      <a:dk2>
        <a:srgbClr val="00AC82"/>
      </a:dk2>
      <a:lt2>
        <a:srgbClr val="101073"/>
      </a:lt2>
      <a:accent1>
        <a:srgbClr val="00AC82"/>
      </a:accent1>
      <a:accent2>
        <a:srgbClr val="101073"/>
      </a:accent2>
      <a:accent3>
        <a:srgbClr val="0066CC"/>
      </a:accent3>
      <a:accent4>
        <a:srgbClr val="00A2DE"/>
      </a:accent4>
      <a:accent5>
        <a:srgbClr val="C81919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oE kick off pilot innovatie.potx" id="{7E91797A-68AB-49B8-8F1B-D6F7D09E16C7}" vid="{18AD64C3-2244-43D5-B500-D0A94748063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</Template>
  <TotalTime>24577</TotalTime>
  <Words>1343</Words>
  <Application>Microsoft Office PowerPoint</Application>
  <PresentationFormat>On-screen Show (16:9)</PresentationFormat>
  <Paragraphs>292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TUe</vt:lpstr>
      <vt:lpstr>PowerPoint Presentation</vt:lpstr>
      <vt:lpstr>Reflectie</vt:lpstr>
      <vt:lpstr>Vrijheidsgraden voor leerlingen</vt:lpstr>
      <vt:lpstr>Welkom!</vt:lpstr>
      <vt:lpstr>Opzet workshop</vt:lpstr>
      <vt:lpstr>1. Introductie</vt:lpstr>
      <vt:lpstr>Constructive alignment (Biggs,1996)</vt:lpstr>
      <vt:lpstr>Zelfsturend leren</vt:lpstr>
      <vt:lpstr>Constructive friction (Vermunt &amp; Verloop, 1999)</vt:lpstr>
      <vt:lpstr>Zelfsturing</vt:lpstr>
      <vt:lpstr>Kennisrotonde</vt:lpstr>
      <vt:lpstr>Zelf-determinatie Theorie (Ryan &amp; Deci, 2000) </vt:lpstr>
      <vt:lpstr>Curriculair spinnenweb (Van den Akker, 2003)</vt:lpstr>
      <vt:lpstr>Deze workshop</vt:lpstr>
      <vt:lpstr>Wat hoop je uit deze workshop te halen?</vt:lpstr>
      <vt:lpstr>Voorbeelden</vt:lpstr>
      <vt:lpstr>Skilltree (Vernieuwenderwijs)</vt:lpstr>
      <vt:lpstr>Example: LOOT school</vt:lpstr>
      <vt:lpstr>Sociocratische school</vt:lpstr>
      <vt:lpstr>Vrijheidsgraden Sociocratische school</vt:lpstr>
      <vt:lpstr>Teachers implementing CBL (Schutte (2024)) </vt:lpstr>
      <vt:lpstr>PowerPoint Presentation</vt:lpstr>
      <vt:lpstr>PowerPoint Presentation</vt:lpstr>
      <vt:lpstr>PowerPoint Presentation</vt:lpstr>
      <vt:lpstr>Technasium scholen</vt:lpstr>
      <vt:lpstr>Leerlijn Technasium </vt:lpstr>
      <vt:lpstr>Profielwerkstuk</vt:lpstr>
      <vt:lpstr>Opdracht lerarenopliding vakdidactiek O&amp;O</vt:lpstr>
      <vt:lpstr>Activiteit</vt:lpstr>
      <vt:lpstr>Activiteit</vt:lpstr>
      <vt:lpstr>Discussie</vt:lpstr>
      <vt:lpstr>Curling docent?</vt:lpstr>
      <vt:lpstr>Studenten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pilot innovatieve challenge</dc:title>
  <dc:creator>Microsoft Office User</dc:creator>
  <cp:lastModifiedBy>Quant, Elise</cp:lastModifiedBy>
  <cp:revision>46</cp:revision>
  <dcterms:created xsi:type="dcterms:W3CDTF">2019-11-12T19:02:06Z</dcterms:created>
  <dcterms:modified xsi:type="dcterms:W3CDTF">2025-12-15T08:47:16Z</dcterms:modified>
</cp:coreProperties>
</file>